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9.xml" ContentType="application/vnd.openxmlformats-officedocument.presentationml.notesSlide+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1.xml" ContentType="application/vnd.openxmlformats-officedocument.presentationml.notesSlide+xml"/>
  <Override PartName="/ppt/notesSlides/notesSlide29.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0.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73" r:id="rId2"/>
  </p:sldMasterIdLst>
  <p:notesMasterIdLst>
    <p:notesMasterId r:id="rId32"/>
  </p:notesMasterIdLst>
  <p:handoutMasterIdLst>
    <p:handoutMasterId r:id="rId33"/>
  </p:handoutMasterIdLst>
  <p:sldIdLst>
    <p:sldId id="256" r:id="rId3"/>
    <p:sldId id="260" r:id="rId4"/>
    <p:sldId id="274" r:id="rId5"/>
    <p:sldId id="268" r:id="rId6"/>
    <p:sldId id="271" r:id="rId7"/>
    <p:sldId id="267" r:id="rId8"/>
    <p:sldId id="269" r:id="rId9"/>
    <p:sldId id="270" r:id="rId10"/>
    <p:sldId id="272" r:id="rId11"/>
    <p:sldId id="484" r:id="rId12"/>
    <p:sldId id="273" r:id="rId13"/>
    <p:sldId id="340" r:id="rId14"/>
    <p:sldId id="474" r:id="rId15"/>
    <p:sldId id="478" r:id="rId16"/>
    <p:sldId id="275" r:id="rId17"/>
    <p:sldId id="567" r:id="rId18"/>
    <p:sldId id="475" r:id="rId19"/>
    <p:sldId id="476" r:id="rId20"/>
    <p:sldId id="477" r:id="rId21"/>
    <p:sldId id="263" r:id="rId22"/>
    <p:sldId id="481" r:id="rId23"/>
    <p:sldId id="483" r:id="rId24"/>
    <p:sldId id="564" r:id="rId25"/>
    <p:sldId id="261" r:id="rId26"/>
    <p:sldId id="582" r:id="rId27"/>
    <p:sldId id="583" r:id="rId28"/>
    <p:sldId id="585" r:id="rId29"/>
    <p:sldId id="587" r:id="rId30"/>
    <p:sldId id="586" r:id="rId31"/>
  </p:sldIdLst>
  <p:sldSz cx="9144000" cy="5143500" type="screen16x9"/>
  <p:notesSz cx="6797675" cy="9926638"/>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adi Selsabil" initials="M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a:srgbClr val="252C30"/>
    <a:srgbClr val="43484C"/>
    <a:srgbClr val="B6122E"/>
    <a:srgbClr val="B61239"/>
    <a:srgbClr val="B61331"/>
    <a:srgbClr val="B703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30" autoAdjust="0"/>
    <p:restoredTop sz="93792" autoAdjust="0"/>
  </p:normalViewPr>
  <p:slideViewPr>
    <p:cSldViewPr snapToGrid="0">
      <p:cViewPr varScale="1">
        <p:scale>
          <a:sx n="79" d="100"/>
          <a:sy n="79" d="100"/>
        </p:scale>
        <p:origin x="1040" y="60"/>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ustomXml" Target="../customXml/item1.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heme" Target="theme/theme1.xml"/><Relationship Id="rId40" Type="http://schemas.openxmlformats.org/officeDocument/2006/relationships/customXml" Target="../customXml/item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ECB7D585-EC98-5F43-A51C-5F2A8570C614}" type="datetimeFigureOut">
              <a:rPr lang="fr-FR" smtClean="0"/>
              <a:t>07/01/2025</a:t>
            </a:fld>
            <a:endParaRPr lang="fr-FR"/>
          </a:p>
        </p:txBody>
      </p:sp>
      <p:sp>
        <p:nvSpPr>
          <p:cNvPr id="4" name="Espace réservé du pied de page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970FDB8F-65FF-AC44-94E6-BF5060E6CD35}" type="slidenum">
              <a:rPr lang="fr-FR" smtClean="0"/>
              <a:t>‹N°›</a:t>
            </a:fld>
            <a:endParaRPr lang="fr-FR"/>
          </a:p>
        </p:txBody>
      </p:sp>
    </p:spTree>
    <p:extLst>
      <p:ext uri="{BB962C8B-B14F-4D97-AF65-F5344CB8AC3E}">
        <p14:creationId xmlns:p14="http://schemas.microsoft.com/office/powerpoint/2010/main" val="32723329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CH"/>
          </a:p>
        </p:txBody>
      </p:sp>
      <p:sp>
        <p:nvSpPr>
          <p:cNvPr id="3" name="Espace réservé de la date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731FB32B-52D8-4306-A361-353EDAE3151D}" type="datetimeFigureOut">
              <a:rPr lang="fr-CH" smtClean="0"/>
              <a:t>07.01.2025</a:t>
            </a:fld>
            <a:endParaRPr lang="fr-CH"/>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CH"/>
          </a:p>
        </p:txBody>
      </p:sp>
      <p:sp>
        <p:nvSpPr>
          <p:cNvPr id="5" name="Espace réservé des not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6" name="Espace réservé du pied de page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fr-CH"/>
          </a:p>
        </p:txBody>
      </p:sp>
      <p:sp>
        <p:nvSpPr>
          <p:cNvPr id="7" name="Espace réservé du numéro de diapositiv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D6864DFB-F1B3-48AE-BC60-C194A9911702}" type="slidenum">
              <a:rPr lang="fr-CH" smtClean="0"/>
              <a:t>‹N°›</a:t>
            </a:fld>
            <a:endParaRPr lang="fr-CH"/>
          </a:p>
        </p:txBody>
      </p:sp>
    </p:spTree>
    <p:extLst>
      <p:ext uri="{BB962C8B-B14F-4D97-AF65-F5344CB8AC3E}">
        <p14:creationId xmlns:p14="http://schemas.microsoft.com/office/powerpoint/2010/main" val="12985857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1</a:t>
            </a:fld>
            <a:endParaRPr lang="fr-CH"/>
          </a:p>
        </p:txBody>
      </p:sp>
    </p:spTree>
    <p:extLst>
      <p:ext uri="{BB962C8B-B14F-4D97-AF65-F5344CB8AC3E}">
        <p14:creationId xmlns:p14="http://schemas.microsoft.com/office/powerpoint/2010/main" val="1754066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10</a:t>
            </a:fld>
            <a:endParaRPr lang="fr-CH"/>
          </a:p>
        </p:txBody>
      </p:sp>
    </p:spTree>
    <p:extLst>
      <p:ext uri="{BB962C8B-B14F-4D97-AF65-F5344CB8AC3E}">
        <p14:creationId xmlns:p14="http://schemas.microsoft.com/office/powerpoint/2010/main" val="1317052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457200">
              <a:lnSpc>
                <a:spcPct val="107000"/>
              </a:lnSpc>
            </a:pPr>
            <a:r>
              <a:rPr lang="fr-CH" sz="1100" kern="100" dirty="0">
                <a:effectLst/>
                <a:latin typeface="Calibri" panose="020F0502020204030204" pitchFamily="34" charset="0"/>
                <a:ea typeface="Calibri" panose="020F0502020204030204" pitchFamily="34" charset="0"/>
                <a:cs typeface="Times New Roman" panose="02020603050405020304" pitchFamily="18" charset="0"/>
              </a:rPr>
              <a:t>5 Stratégies :</a:t>
            </a:r>
          </a:p>
          <a:p>
            <a:endParaRPr lang="fr-CH" dirty="0"/>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11</a:t>
            </a:fld>
            <a:endParaRPr lang="fr-CH"/>
          </a:p>
        </p:txBody>
      </p:sp>
    </p:spTree>
    <p:extLst>
      <p:ext uri="{BB962C8B-B14F-4D97-AF65-F5344CB8AC3E}">
        <p14:creationId xmlns:p14="http://schemas.microsoft.com/office/powerpoint/2010/main" val="10837082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12</a:t>
            </a:fld>
            <a:endParaRPr lang="fr-CH"/>
          </a:p>
        </p:txBody>
      </p:sp>
    </p:spTree>
    <p:extLst>
      <p:ext uri="{BB962C8B-B14F-4D97-AF65-F5344CB8AC3E}">
        <p14:creationId xmlns:p14="http://schemas.microsoft.com/office/powerpoint/2010/main" val="39715688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13</a:t>
            </a:fld>
            <a:endParaRPr lang="fr-CH"/>
          </a:p>
        </p:txBody>
      </p:sp>
    </p:spTree>
    <p:extLst>
      <p:ext uri="{BB962C8B-B14F-4D97-AF65-F5344CB8AC3E}">
        <p14:creationId xmlns:p14="http://schemas.microsoft.com/office/powerpoint/2010/main" val="9193568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14</a:t>
            </a:fld>
            <a:endParaRPr lang="fr-CH"/>
          </a:p>
        </p:txBody>
      </p:sp>
    </p:spTree>
    <p:extLst>
      <p:ext uri="{BB962C8B-B14F-4D97-AF65-F5344CB8AC3E}">
        <p14:creationId xmlns:p14="http://schemas.microsoft.com/office/powerpoint/2010/main" val="17901643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En Suisse, le financement de la promotion de la santé et de la prévention est assuré de manière autonome par les 26 cantons. </a:t>
            </a:r>
          </a:p>
          <a:p>
            <a:endParaRPr lang="fr-CH" dirty="0"/>
          </a:p>
          <a:p>
            <a:r>
              <a:rPr lang="fr-CH" dirty="0"/>
              <a:t>Il n’existe pas une seule et unique définition applicable au concept de promotion de la santé et prévention. </a:t>
            </a:r>
          </a:p>
          <a:p>
            <a:endParaRPr lang="fr-CH" dirty="0"/>
          </a:p>
          <a:p>
            <a:r>
              <a:rPr lang="fr-CH" dirty="0"/>
              <a:t>En raison de ce manque d’uniformité, il est très difficile de classer les données dans les différentes catégories de prestations. </a:t>
            </a:r>
          </a:p>
          <a:p>
            <a:endParaRPr lang="fr-CH" dirty="0"/>
          </a:p>
          <a:p>
            <a:r>
              <a:rPr lang="fr-CH" dirty="0"/>
              <a:t>Les dépenses consacrées à la promotion de la santé et à la prévention ne peuvent donc faire l’objet que d’une estimation approximative.</a:t>
            </a:r>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15</a:t>
            </a:fld>
            <a:endParaRPr lang="fr-CH"/>
          </a:p>
        </p:txBody>
      </p:sp>
    </p:spTree>
    <p:extLst>
      <p:ext uri="{BB962C8B-B14F-4D97-AF65-F5344CB8AC3E}">
        <p14:creationId xmlns:p14="http://schemas.microsoft.com/office/powerpoint/2010/main" val="31036082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CH</a:t>
            </a:r>
          </a:p>
          <a:p>
            <a:r>
              <a:rPr lang="fr-CH" dirty="0"/>
              <a:t>Signes de fragilité : moins bons résultats sur certains indicateurs (EV à 65 ans en bonne santé) que pays du Nord ; mêmes résultats en termes d’EV ou de mortalité évitable que pays qui dépensent moins dans la santé (Japon, Espagne, Portugal, Italie, Corée)</a:t>
            </a:r>
          </a:p>
          <a:p>
            <a:endParaRPr lang="fr-CH" dirty="0"/>
          </a:p>
          <a:p>
            <a:r>
              <a:rPr lang="fr-CH" dirty="0"/>
              <a:t>Le Danemark, l’Estonie, la Norvège et la Suède font partie des pays de la Région qui ont réussi à réduire la mortalité prématurée due aux MNT. L’OMS/Europe entreprend actuellement une analyse approfondie des tendances ou des caractéristiques associées à cette baisse.</a:t>
            </a:r>
          </a:p>
          <a:p>
            <a:endParaRPr lang="fr-CH" dirty="0"/>
          </a:p>
          <a:p>
            <a:endParaRPr lang="fr-CH" dirty="0"/>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16</a:t>
            </a:fld>
            <a:endParaRPr lang="fr-CH"/>
          </a:p>
        </p:txBody>
      </p:sp>
    </p:spTree>
    <p:extLst>
      <p:ext uri="{BB962C8B-B14F-4D97-AF65-F5344CB8AC3E}">
        <p14:creationId xmlns:p14="http://schemas.microsoft.com/office/powerpoint/2010/main" val="31093595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Sources : </a:t>
            </a:r>
          </a:p>
          <a:p>
            <a:pPr marL="171450" indent="-171450">
              <a:buFontTx/>
              <a:buChar char="-"/>
            </a:pPr>
            <a:r>
              <a:rPr lang="fr-CH" dirty="0"/>
              <a:t>Budget public (Conf, cantons communes )</a:t>
            </a:r>
          </a:p>
          <a:p>
            <a:pPr marL="171450" indent="-171450">
              <a:buFontTx/>
              <a:buChar char="-"/>
            </a:pPr>
            <a:r>
              <a:rPr lang="fr-CH" dirty="0"/>
              <a:t>Assurance maladie (primes) ; dépistages, conseils santé </a:t>
            </a:r>
          </a:p>
          <a:p>
            <a:pPr marL="171450" indent="-171450">
              <a:buFontTx/>
              <a:buChar char="-"/>
            </a:pPr>
            <a:r>
              <a:rPr lang="fr-CH" dirty="0"/>
              <a:t>Fondation et ONG</a:t>
            </a:r>
          </a:p>
          <a:p>
            <a:pPr marL="171450" indent="-171450">
              <a:buFontTx/>
              <a:buChar char="-"/>
            </a:pPr>
            <a:r>
              <a:rPr lang="fr-CH" dirty="0"/>
              <a:t>Employeurs et partenaires privés </a:t>
            </a:r>
          </a:p>
          <a:p>
            <a:pPr marL="171450" indent="-171450">
              <a:buFontTx/>
              <a:buChar char="-"/>
            </a:pPr>
            <a:r>
              <a:rPr lang="fr-CH" dirty="0"/>
              <a:t>Taxes spécifiques (tabac, alcool, )</a:t>
            </a:r>
          </a:p>
          <a:p>
            <a:pPr marL="171450" indent="-171450">
              <a:buFontTx/>
              <a:buChar char="-"/>
            </a:pPr>
            <a:endParaRPr lang="fr-CH" dirty="0"/>
          </a:p>
          <a:p>
            <a:endParaRPr lang="fr-CH" dirty="0"/>
          </a:p>
          <a:p>
            <a:r>
              <a:rPr lang="fr-CH" dirty="0"/>
              <a:t>Répartition des financements :</a:t>
            </a:r>
          </a:p>
          <a:p>
            <a:endParaRPr lang="fr-CH" dirty="0"/>
          </a:p>
          <a:p>
            <a:r>
              <a:rPr lang="fr-CH" dirty="0"/>
              <a:t>Secteur public : La Confédération, les cantons et les communes financent 67,2 % de ces dépenses. Chaque canton gère de manière autonome le financement de la promotion de la santé et de la prévention, ce qui entraîne des variations significatives entre les cantons</a:t>
            </a:r>
          </a:p>
          <a:p>
            <a:endParaRPr lang="fr-CH" dirty="0"/>
          </a:p>
          <a:p>
            <a:r>
              <a:rPr lang="fr-CH" dirty="0"/>
              <a:t>Secteur privé : Les sources privées, incluant les ménages et des institutions telles que la Croix-Rouge suisse ou les ligues de la santé, contribuent à hauteur de 23,6 %. </a:t>
            </a:r>
          </a:p>
          <a:p>
            <a:endParaRPr lang="fr-CH" dirty="0"/>
          </a:p>
          <a:p>
            <a:r>
              <a:rPr lang="fr-CH" dirty="0"/>
              <a:t>Assurances sociales : Elles participent à hauteur de 9,2 % des dépenses. </a:t>
            </a:r>
          </a:p>
          <a:p>
            <a:endParaRPr lang="fr-CH" dirty="0"/>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17</a:t>
            </a:fld>
            <a:endParaRPr lang="fr-CH"/>
          </a:p>
        </p:txBody>
      </p:sp>
    </p:spTree>
    <p:extLst>
      <p:ext uri="{BB962C8B-B14F-4D97-AF65-F5344CB8AC3E}">
        <p14:creationId xmlns:p14="http://schemas.microsoft.com/office/powerpoint/2010/main" val="35879581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Utilisation des fonds </a:t>
            </a:r>
          </a:p>
          <a:p>
            <a:endParaRPr lang="fr-CH" dirty="0"/>
          </a:p>
          <a:p>
            <a:r>
              <a:rPr lang="fr-CH" dirty="0"/>
              <a:t>Les fonds alloués à la promotion de la santé et à la prévention sont utilisés pour diverses activités, notamment :</a:t>
            </a:r>
          </a:p>
          <a:p>
            <a:endParaRPr lang="fr-CH" dirty="0"/>
          </a:p>
          <a:p>
            <a:r>
              <a:rPr lang="fr-CH" dirty="0"/>
              <a:t>Information et sensibilisation : Campagnes destinées à informer la population sur des thématiques de santé, telles que la prévention des addictions, la promotion de l'activité physique et une alimentation saine. </a:t>
            </a:r>
          </a:p>
          <a:p>
            <a:endParaRPr lang="fr-CH" dirty="0"/>
          </a:p>
          <a:p>
            <a:r>
              <a:rPr lang="fr-CH" dirty="0"/>
              <a:t>Programmes de vaccination : Initiatives visant à augmenter la couverture vaccinale et à prévenir les maladies transmissibles. </a:t>
            </a:r>
          </a:p>
          <a:p>
            <a:endParaRPr lang="fr-CH" dirty="0"/>
          </a:p>
          <a:p>
            <a:r>
              <a:rPr lang="fr-CH" dirty="0"/>
              <a:t>Prévention des accidents et blessures : Actions pour réduire les risques d'accidents domestiques, professionnels ou de la circulation. </a:t>
            </a:r>
          </a:p>
          <a:p>
            <a:endParaRPr lang="fr-CH" dirty="0"/>
          </a:p>
          <a:p>
            <a:r>
              <a:rPr lang="fr-CH" dirty="0"/>
              <a:t>Promotion de la santé mentale et scolaire : Programmes visant à améliorer le bien-être psychique et à promouvoir des environnements scolaires sains. </a:t>
            </a:r>
          </a:p>
          <a:p>
            <a:endParaRPr lang="fr-CH" dirty="0"/>
          </a:p>
          <a:p>
            <a:r>
              <a:rPr lang="fr-CH" dirty="0"/>
              <a:t>Lutte contre les addictions : Mesures pour prévenir et traiter les dépendances, notamment à l'alcool, au tabac et aux drogues</a:t>
            </a:r>
          </a:p>
          <a:p>
            <a:endParaRPr lang="fr-CH" dirty="0"/>
          </a:p>
          <a:p>
            <a:endParaRPr lang="fr-CH" dirty="0"/>
          </a:p>
          <a:p>
            <a:r>
              <a:rPr lang="fr-CH" dirty="0"/>
              <a:t>L'offre de services de prévention et de promotion de la santé en Suisse est large et très diversifiée:</a:t>
            </a:r>
          </a:p>
          <a:p>
            <a:endParaRPr lang="fr-CH" dirty="0"/>
          </a:p>
          <a:p>
            <a:pPr marL="171450" indent="-171450">
              <a:buFont typeface="Arial" panose="020B0604020202020204" pitchFamily="34" charset="0"/>
              <a:buChar char="•"/>
            </a:pPr>
            <a:r>
              <a:rPr lang="fr-CH" dirty="0"/>
              <a:t>Programmes de vaccination: cette catégorie comprend les examens bactériologiques, les campagnes de vaccination, les désinfections, l’épidémiologie, la lutte contre les maladies, la médecine et l’hygiène du travail, les médicaments, les subventions aux institutions (telles la Ligue contre le cancer ou la Ligue contre le rhumatisme).</a:t>
            </a:r>
          </a:p>
          <a:p>
            <a:pPr marL="171450" indent="-171450">
              <a:buFont typeface="Arial" panose="020B0604020202020204" pitchFamily="34" charset="0"/>
              <a:buChar char="•"/>
            </a:pPr>
            <a:r>
              <a:rPr lang="fr-CH" dirty="0"/>
              <a:t>Sensibilisation de la population et de groupes cibles: cette catégorie inclut les explications, les informations, l’appui, etc. fournis à la population et aux groupes cibles dans différents domaines en relation avec un grand nombre de maladies.</a:t>
            </a:r>
          </a:p>
          <a:p>
            <a:pPr marL="171450" indent="-171450">
              <a:buFont typeface="Arial" panose="020B0604020202020204" pitchFamily="34" charset="0"/>
              <a:buChar char="•"/>
            </a:pPr>
            <a:r>
              <a:rPr lang="fr-CH" dirty="0"/>
              <a:t>Addiction: cette catégorie comprend des prestations de détection précoce, de conseil, de traitement et d’atténuation des dommages liés à l’alcool, aux drogues ou aux médicaments. </a:t>
            </a:r>
          </a:p>
          <a:p>
            <a:pPr marL="171450" indent="-171450">
              <a:buFont typeface="Arial" panose="020B0604020202020204" pitchFamily="34" charset="0"/>
              <a:buChar char="•"/>
            </a:pPr>
            <a:r>
              <a:rPr lang="fr-CH" dirty="0"/>
              <a:t>Santé psychique, santé scolaire: cette catégorie englobe d’une part des prestations favorisant la sensibilisation aux problèmes psychiques et, d’autre part, l’organisation de mesures de prévention dans le cadre scolaire, comme les contrôles dentaires, les tests de vue et d’audition ainsi que les contrôles de vaccination.</a:t>
            </a:r>
          </a:p>
          <a:p>
            <a:pPr marL="171450" indent="-171450">
              <a:buFont typeface="Arial" panose="020B0604020202020204" pitchFamily="34" charset="0"/>
              <a:buChar char="•"/>
            </a:pPr>
            <a:r>
              <a:rPr lang="fr-CH" dirty="0"/>
              <a:t>Accidents et blessures: cette catégorie rassemble la prévention des maladies et des accidents professionnels ainsi que la prévention des accidents non professionnels et de loisirs.</a:t>
            </a:r>
          </a:p>
          <a:p>
            <a:pPr marL="171450" indent="-171450">
              <a:buFont typeface="Arial" panose="020B0604020202020204" pitchFamily="34" charset="0"/>
              <a:buChar char="•"/>
            </a:pPr>
            <a:r>
              <a:rPr lang="fr-CH" dirty="0"/>
              <a:t>Activité physique et alimentation: cette catégorie se réfère aux programmes d’action cantonaux (PAC) de Promotion Santé Suisse, qui visent à promouvoir une alimentation équilibrée, une activité physique suffisante et une meilleure santé psychique chez les enfants, les adolescents et les personnes âgées.</a:t>
            </a:r>
          </a:p>
          <a:p>
            <a:pPr marL="171450" indent="-171450">
              <a:buFont typeface="Arial" panose="020B0604020202020204" pitchFamily="34" charset="0"/>
              <a:buChar char="•"/>
            </a:pPr>
            <a:r>
              <a:rPr lang="fr-CH" dirty="0"/>
              <a:t>Autres types de prévention: cette catégorie réunit les prestations qui ne peuvent pas être classées dans d’autres catégories.</a:t>
            </a:r>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18</a:t>
            </a:fld>
            <a:endParaRPr lang="fr-CH"/>
          </a:p>
        </p:txBody>
      </p:sp>
    </p:spTree>
    <p:extLst>
      <p:ext uri="{BB962C8B-B14F-4D97-AF65-F5344CB8AC3E}">
        <p14:creationId xmlns:p14="http://schemas.microsoft.com/office/powerpoint/2010/main" val="15181394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Bénéficiaires des fonds :</a:t>
            </a:r>
          </a:p>
          <a:p>
            <a:endParaRPr lang="fr-CH" dirty="0"/>
          </a:p>
          <a:p>
            <a:r>
              <a:rPr lang="fr-CH" dirty="0"/>
              <a:t>Les fonds sont destinés à divers acteurs, notamment :</a:t>
            </a:r>
          </a:p>
          <a:p>
            <a:endParaRPr lang="fr-CH" dirty="0"/>
          </a:p>
          <a:p>
            <a:r>
              <a:rPr lang="fr-CH" dirty="0"/>
              <a:t>Institutions publiques : Services de santé publique, écoles, et autres organismes gouvernementaux impliqués dans la promotion de la santé.</a:t>
            </a:r>
          </a:p>
          <a:p>
            <a:endParaRPr lang="fr-CH" dirty="0"/>
          </a:p>
          <a:p>
            <a:r>
              <a:rPr lang="fr-CH" dirty="0"/>
              <a:t>Organisations non gouvernementales (ONG) et associations : Organismes tels que la Croix-Rouge suisse, les ligues de la santé, et d'autres associations œuvrant dans le domaine de la santé.</a:t>
            </a:r>
          </a:p>
          <a:p>
            <a:endParaRPr lang="fr-CH" dirty="0"/>
          </a:p>
          <a:p>
            <a:r>
              <a:rPr lang="fr-CH" dirty="0"/>
              <a:t>Professionnels de la santé : Médecins, infirmiers, et autres professionnels impliqués dans des programmes de prévention et de promotion de la santé.</a:t>
            </a:r>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19</a:t>
            </a:fld>
            <a:endParaRPr lang="fr-CH"/>
          </a:p>
        </p:txBody>
      </p:sp>
    </p:spTree>
    <p:extLst>
      <p:ext uri="{BB962C8B-B14F-4D97-AF65-F5344CB8AC3E}">
        <p14:creationId xmlns:p14="http://schemas.microsoft.com/office/powerpoint/2010/main" val="1198302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Prévention primaire : agir avant la survenue d’une maladie sur les facteurs qui sont connus dans la littérature scientifique pour augmenter les risques de maladies, d’accidents ou de handicap.</a:t>
            </a:r>
          </a:p>
          <a:p>
            <a:endParaRPr lang="fr-CH" dirty="0"/>
          </a:p>
          <a:p>
            <a:r>
              <a:rPr lang="fr-CH" dirty="0"/>
              <a:t>Parmi les mesures emblématiques de la prévention primaire : vaccination (empêcher la survenue de maladies infectieuses et limiter sa propagation dans la population), appliquer de la crème solaire, conseils en activité physique ou en alimentation dès la petite enfance, recommander de ne pas consommer d’alcool durant la grossesse pour éviter les risques d’alcoolisation fœtale du nourrisson et de handicap, limiter la vitesse / alcool, contrôle et hygiène dentaire</a:t>
            </a:r>
          </a:p>
          <a:p>
            <a:endParaRPr lang="fr-CH" dirty="0"/>
          </a:p>
          <a:p>
            <a:r>
              <a:rPr lang="fr-CH" dirty="0"/>
              <a:t>Prévention secondaire : dépister précocement les signes ou symptômes de maladies et limiter l’aggravation / complications/comorbidités </a:t>
            </a:r>
          </a:p>
          <a:p>
            <a:r>
              <a:rPr lang="fr-CH" dirty="0"/>
              <a:t>Exemples : dépistages du cancer du sein, du côlon, des MST ; médicaments pour hypertension (éviter les MCV) ; conseils en nutrition pour les patients diabétiques ; port du casque à vélo ou ceinture de sécurité etc.</a:t>
            </a:r>
          </a:p>
          <a:p>
            <a:endParaRPr lang="fr-CH" dirty="0"/>
          </a:p>
          <a:p>
            <a:r>
              <a:rPr lang="fr-CH" dirty="0"/>
              <a:t>Prévention tertiaire : quand maladie est installée ou en présence d’invalidité/handicap, permettre meilleure qualité de vie aux personnes qui en souffrent</a:t>
            </a:r>
          </a:p>
          <a:p>
            <a:r>
              <a:rPr lang="fr-CH" dirty="0"/>
              <a:t>Exemples : réhabilitation ; mobilisation ; adaptation de l’environnement</a:t>
            </a:r>
          </a:p>
          <a:p>
            <a:endParaRPr lang="fr-CH" dirty="0"/>
          </a:p>
          <a:p>
            <a:endParaRPr lang="fr-CH" dirty="0"/>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2</a:t>
            </a:fld>
            <a:endParaRPr lang="fr-CH"/>
          </a:p>
        </p:txBody>
      </p:sp>
    </p:spTree>
    <p:extLst>
      <p:ext uri="{BB962C8B-B14F-4D97-AF65-F5344CB8AC3E}">
        <p14:creationId xmlns:p14="http://schemas.microsoft.com/office/powerpoint/2010/main" val="8323836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sz="1200" dirty="0"/>
              <a:t>Analyses portant sur l'économicité des mesures de prévention peu nombreuses </a:t>
            </a:r>
          </a:p>
          <a:p>
            <a:pPr marL="0" indent="0">
              <a:buNone/>
            </a:pPr>
            <a:endParaRPr lang="fr-CH" sz="1200" dirty="0"/>
          </a:p>
          <a:p>
            <a:r>
              <a:rPr lang="fr-CH" sz="1200" dirty="0"/>
              <a:t>Association des entreprises pharmaceutiques en Suisse (vips) a mandaté INFRAS* en 2029 pour analyser l'efficience en termes de coûts de certaines mesures de prévention</a:t>
            </a:r>
          </a:p>
          <a:p>
            <a:endParaRPr lang="fr-CH" sz="1200" dirty="0"/>
          </a:p>
          <a:p>
            <a:endParaRPr lang="fr-CH" sz="1200" dirty="0"/>
          </a:p>
          <a:p>
            <a:pPr algn="l"/>
            <a:r>
              <a:rPr lang="fr-CH" sz="1200" dirty="0"/>
              <a:t>*</a:t>
            </a:r>
            <a:r>
              <a:rPr lang="fr-CH" b="0" i="0" dirty="0">
                <a:solidFill>
                  <a:srgbClr val="5E5E5E"/>
                </a:solidFill>
                <a:effectLst/>
                <a:latin typeface="Open Sans" panose="020B0606030504020204" pitchFamily="34" charset="0"/>
              </a:rPr>
              <a:t>INFRAS est un bureau d’étude et de conseil engagé en faveur du développement durable depuis 1976</a:t>
            </a:r>
          </a:p>
          <a:p>
            <a:pPr algn="l"/>
            <a:r>
              <a:rPr lang="fr-CH" b="0" i="0" dirty="0">
                <a:solidFill>
                  <a:srgbClr val="5E5E5E"/>
                </a:solidFill>
                <a:effectLst/>
                <a:latin typeface="Open Sans" panose="020B0606030504020204" pitchFamily="34" charset="0"/>
              </a:rPr>
              <a:t>INFRAS cherche des solutions durables et responsables, qui concilient exigences économiques, écologiques et sociales.</a:t>
            </a:r>
          </a:p>
          <a:p>
            <a:pPr algn="l"/>
            <a:r>
              <a:rPr lang="fr-CH" b="0" i="0" dirty="0">
                <a:solidFill>
                  <a:srgbClr val="5E5E5E"/>
                </a:solidFill>
                <a:effectLst/>
                <a:latin typeface="Open Sans" panose="020B0606030504020204" pitchFamily="34" charset="0"/>
              </a:rPr>
              <a:t>INFRAS est une entreprise indépendante, implantée à Zurich et à Berne. INFRAS appartient entièrement aux membres de la direction ainsi qu’à des collaboratrices et à des collaborateurs de longue date.</a:t>
            </a:r>
          </a:p>
          <a:p>
            <a:endParaRPr lang="fr-CH" sz="1200" dirty="0"/>
          </a:p>
          <a:p>
            <a:endParaRPr lang="fr-CH" sz="1200" dirty="0"/>
          </a:p>
          <a:p>
            <a:r>
              <a:rPr lang="fr-CH" sz="1200" dirty="0"/>
              <a:t>Mesures dans les domaines du diabète, des maladies cardiovasculaires, des vaccinations, de l'ostéoporose et des douleurs dorsales</a:t>
            </a:r>
          </a:p>
          <a:p>
            <a:pPr marL="0" indent="0">
              <a:buNone/>
            </a:pPr>
            <a:endParaRPr lang="fr-CH" sz="1200" dirty="0"/>
          </a:p>
          <a:p>
            <a:r>
              <a:rPr lang="fr-CH" sz="1200" dirty="0"/>
              <a:t>Méthode : coûts des interventions préventives ont été comparés aux bénéfices économiques qu'elles pourraient générer (ex. réduction des frais de traitement et amélioration de la productivité)</a:t>
            </a:r>
          </a:p>
          <a:p>
            <a:endParaRPr lang="fr-CH" dirty="0"/>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20</a:t>
            </a:fld>
            <a:endParaRPr lang="fr-CH"/>
          </a:p>
        </p:txBody>
      </p:sp>
    </p:spTree>
    <p:extLst>
      <p:ext uri="{BB962C8B-B14F-4D97-AF65-F5344CB8AC3E}">
        <p14:creationId xmlns:p14="http://schemas.microsoft.com/office/powerpoint/2010/main" val="37540661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21</a:t>
            </a:fld>
            <a:endParaRPr lang="fr-CH"/>
          </a:p>
        </p:txBody>
      </p:sp>
    </p:spTree>
    <p:extLst>
      <p:ext uri="{BB962C8B-B14F-4D97-AF65-F5344CB8AC3E}">
        <p14:creationId xmlns:p14="http://schemas.microsoft.com/office/powerpoint/2010/main" val="30116885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Comment mesurer l'impact des mesures ?</a:t>
            </a:r>
          </a:p>
          <a:p>
            <a:r>
              <a:rPr lang="fr-CH" dirty="0"/>
              <a:t>Les mesures de promotion de la santé et de prévention sont efficaces lorsqu'elles atteignent l'</a:t>
            </a:r>
            <a:r>
              <a:rPr lang="fr-CH" dirty="0" err="1"/>
              <a:t>ob-jectif</a:t>
            </a:r>
            <a:r>
              <a:rPr lang="fr-CH" dirty="0"/>
              <a:t> défini. L'objectif global est généralement la contribution à la santé d'une personne ou d'un groupe de population (par exemple, le nombre de décès évités, le nombre d'années de vie </a:t>
            </a:r>
            <a:r>
              <a:rPr lang="fr-CH" dirty="0" err="1"/>
              <a:t>ga-gnées</a:t>
            </a:r>
            <a:r>
              <a:rPr lang="fr-CH" dirty="0"/>
              <a:t>). Pour la mesure, différentes approches sont combinées, par exemple des études randomisées, des études d'observation (comparaison avec un groupe de contrôle), des modélisations, des enquêtes et des entretiens.</a:t>
            </a:r>
          </a:p>
          <a:p>
            <a:r>
              <a:rPr lang="fr-CH" dirty="0"/>
              <a:t>Il est toutefois difficile, d'un point de vue méthodologique, de démontrer l'effet sur la santé (à long terme). C'est pourquoi, dans la pratique, on choisit souvent des critères de remplacement mesurables. Par exemple, des changements de comportement (par exemple, moins de </a:t>
            </a:r>
            <a:r>
              <a:rPr lang="fr-CH" dirty="0" err="1"/>
              <a:t>ciga-rettes</a:t>
            </a:r>
            <a:r>
              <a:rPr lang="fr-CH" dirty="0"/>
              <a:t> fumées), des changements dans les facteurs de risque liés aux maladies (par exemple, la tension artérielle) ou l'amélioration des connaissances sur certains facteurs de risque. Il n'est pas toujours facile d'attribuer l'effet à la mesure, car les campagnes de prévention sont souvent complexes, poursuivent plusieurs objectifs, dépendent du contexte et leurs effets ne se font sentir qu'à long terme, alors que d'autres facteurs évoluent également.</a:t>
            </a:r>
          </a:p>
          <a:p>
            <a:r>
              <a:rPr lang="fr-CH" dirty="0"/>
              <a:t>Existe-</a:t>
            </a:r>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22</a:t>
            </a:fld>
            <a:endParaRPr lang="fr-CH"/>
          </a:p>
        </p:txBody>
      </p:sp>
    </p:spTree>
    <p:extLst>
      <p:ext uri="{BB962C8B-B14F-4D97-AF65-F5344CB8AC3E}">
        <p14:creationId xmlns:p14="http://schemas.microsoft.com/office/powerpoint/2010/main" val="5620010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23</a:t>
            </a:fld>
            <a:endParaRPr lang="fr-CH"/>
          </a:p>
        </p:txBody>
      </p:sp>
    </p:spTree>
    <p:extLst>
      <p:ext uri="{BB962C8B-B14F-4D97-AF65-F5344CB8AC3E}">
        <p14:creationId xmlns:p14="http://schemas.microsoft.com/office/powerpoint/2010/main" val="16012720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24</a:t>
            </a:fld>
            <a:endParaRPr lang="fr-CH"/>
          </a:p>
        </p:txBody>
      </p:sp>
    </p:spTree>
    <p:extLst>
      <p:ext uri="{BB962C8B-B14F-4D97-AF65-F5344CB8AC3E}">
        <p14:creationId xmlns:p14="http://schemas.microsoft.com/office/powerpoint/2010/main" val="3420619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b="0" i="0" dirty="0">
                <a:solidFill>
                  <a:srgbClr val="3C4245"/>
                </a:solidFill>
                <a:effectLst/>
                <a:latin typeface="Noto Sans" panose="020B0502040504020204" pitchFamily="34" charset="0"/>
              </a:rPr>
              <a:t>Le Danemark, l’Estonie, la Norvège et la Suède font partie des pays de la Région qui ont réussi à réduire la mortalité prématurée due aux MNT. L’OMS/Europe entreprend actuellement une analyse approfondie des tendances ou des caractéristiques associées à cette baisse.</a:t>
            </a:r>
            <a:endParaRPr lang="fr-CH" dirty="0"/>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25</a:t>
            </a:fld>
            <a:endParaRPr lang="fr-CH"/>
          </a:p>
        </p:txBody>
      </p:sp>
    </p:spTree>
    <p:extLst>
      <p:ext uri="{BB962C8B-B14F-4D97-AF65-F5344CB8AC3E}">
        <p14:creationId xmlns:p14="http://schemas.microsoft.com/office/powerpoint/2010/main" val="10940409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b="0" i="0" dirty="0">
                <a:solidFill>
                  <a:srgbClr val="3C4245"/>
                </a:solidFill>
                <a:effectLst/>
                <a:latin typeface="Noto Sans" panose="020B0502040504020204" pitchFamily="34" charset="0"/>
              </a:rPr>
              <a:t>Le Danemark, l’Estonie, la Norvège et la Suède font partie des pays de la Région qui ont réussi à réduire la mortalité prématurée due aux MNT. L’OMS/Europe entreprend actuellement une analyse approfondie des tendances ou des caractéristiques associées à cette baisse.</a:t>
            </a:r>
            <a:endParaRPr lang="fr-CH" dirty="0"/>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26</a:t>
            </a:fld>
            <a:endParaRPr lang="fr-CH"/>
          </a:p>
        </p:txBody>
      </p:sp>
    </p:spTree>
    <p:extLst>
      <p:ext uri="{BB962C8B-B14F-4D97-AF65-F5344CB8AC3E}">
        <p14:creationId xmlns:p14="http://schemas.microsoft.com/office/powerpoint/2010/main" val="35093440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27</a:t>
            </a:fld>
            <a:endParaRPr lang="fr-CH"/>
          </a:p>
        </p:txBody>
      </p:sp>
    </p:spTree>
    <p:extLst>
      <p:ext uri="{BB962C8B-B14F-4D97-AF65-F5344CB8AC3E}">
        <p14:creationId xmlns:p14="http://schemas.microsoft.com/office/powerpoint/2010/main" val="9917506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28</a:t>
            </a:fld>
            <a:endParaRPr lang="fr-CH"/>
          </a:p>
        </p:txBody>
      </p:sp>
    </p:spTree>
    <p:extLst>
      <p:ext uri="{BB962C8B-B14F-4D97-AF65-F5344CB8AC3E}">
        <p14:creationId xmlns:p14="http://schemas.microsoft.com/office/powerpoint/2010/main" val="2164581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29</a:t>
            </a:fld>
            <a:endParaRPr lang="fr-CH"/>
          </a:p>
        </p:txBody>
      </p:sp>
    </p:spTree>
    <p:extLst>
      <p:ext uri="{BB962C8B-B14F-4D97-AF65-F5344CB8AC3E}">
        <p14:creationId xmlns:p14="http://schemas.microsoft.com/office/powerpoint/2010/main" val="3485973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Prévention primaire : agir avant la survenue d’une maladie sur les facteurs qui sont connus dans la littérature scientifique pour augmenter les risques de maladies, d’accidents ou de handicap.</a:t>
            </a:r>
          </a:p>
          <a:p>
            <a:endParaRPr lang="fr-CH" dirty="0"/>
          </a:p>
          <a:p>
            <a:r>
              <a:rPr lang="fr-CH" dirty="0"/>
              <a:t>Parmi les mesures emblématiques de la prévention primaire : vaccination (empêcher la survenue de maladies infectieuses et limiter sa propagation dans la population), appliquer de la crème solaire, conseils en activité physique ou en alimentation dès la petite enfance, recommander de ne pas consommer d’alcool durant la grossesse pour éviter les risques d’alcoolisation fœtale du nourrisson et de handicap, limiter la vitesse / alcool, contrôle et hygiène dentaire</a:t>
            </a:r>
          </a:p>
          <a:p>
            <a:endParaRPr lang="fr-CH" dirty="0"/>
          </a:p>
          <a:p>
            <a:r>
              <a:rPr lang="fr-CH" dirty="0"/>
              <a:t>Prévention secondaire : dépister précocement les signes ou symptômes de maladies et limiter l’aggravation / complications/comorbidités </a:t>
            </a:r>
          </a:p>
          <a:p>
            <a:r>
              <a:rPr lang="fr-CH" dirty="0"/>
              <a:t>Exemples : dépistages du cancer du sein, du côlon, des MST ; médicaments pour hypertension (éviter les MCV) ; conseils en nutrition pour les patients diabétiques ; port du casque à vélo ou ceinture de sécurité etc.</a:t>
            </a:r>
          </a:p>
          <a:p>
            <a:endParaRPr lang="fr-CH" dirty="0"/>
          </a:p>
          <a:p>
            <a:r>
              <a:rPr lang="fr-CH" dirty="0"/>
              <a:t>Prévention tertiaire : quand maladie est installée ou en présence d’invalidité/handicap, permettre meilleure qualité de vie aux personnes qui en souffrent</a:t>
            </a:r>
          </a:p>
          <a:p>
            <a:r>
              <a:rPr lang="fr-CH" dirty="0"/>
              <a:t>Exemples : réhabilitation ; mobilisation ; adaptation de l’environnement</a:t>
            </a:r>
          </a:p>
          <a:p>
            <a:endParaRPr lang="fr-CH" dirty="0"/>
          </a:p>
          <a:p>
            <a:endParaRPr lang="fr-CH" dirty="0"/>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3</a:t>
            </a:fld>
            <a:endParaRPr lang="fr-CH"/>
          </a:p>
        </p:txBody>
      </p:sp>
    </p:spTree>
    <p:extLst>
      <p:ext uri="{BB962C8B-B14F-4D97-AF65-F5344CB8AC3E}">
        <p14:creationId xmlns:p14="http://schemas.microsoft.com/office/powerpoint/2010/main" val="2706649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4</a:t>
            </a:fld>
            <a:endParaRPr lang="fr-CH"/>
          </a:p>
        </p:txBody>
      </p:sp>
    </p:spTree>
    <p:extLst>
      <p:ext uri="{BB962C8B-B14F-4D97-AF65-F5344CB8AC3E}">
        <p14:creationId xmlns:p14="http://schemas.microsoft.com/office/powerpoint/2010/main" val="22584597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Prévention primaire : agir avant la survenue d’une maladie sur les facteurs qui sont connus dans la littérature scientifique pour augmenter les risques de maladies, d’accidents ou de handicap.</a:t>
            </a:r>
          </a:p>
          <a:p>
            <a:endParaRPr lang="fr-CH" dirty="0"/>
          </a:p>
          <a:p>
            <a:r>
              <a:rPr lang="fr-CH" dirty="0"/>
              <a:t>Parmi les mesures emblématiques de la prévention primaire : vaccination (empêcher la survenue de maladies infectieuses et limiter sa propagation dans la population), appliquer de la crème solaire, conseils en activité physique ou en alimentation dès la petite enfance, recommander de ne pas consommer d’alcool durant la grossesse pour éviter les risques d’alcoolisation fœtale du nourrisson et de handicap, limiter la vitesse / alcool, contrôle et hygiène dentaire</a:t>
            </a:r>
          </a:p>
          <a:p>
            <a:endParaRPr lang="fr-CH" dirty="0"/>
          </a:p>
          <a:p>
            <a:r>
              <a:rPr lang="fr-CH" dirty="0"/>
              <a:t>Prévention secondaire : dépister précocement les signes ou symptômes de maladies et limiter l’aggravation / complications/comorbidités </a:t>
            </a:r>
          </a:p>
          <a:p>
            <a:r>
              <a:rPr lang="fr-CH" dirty="0"/>
              <a:t>Exemples : dépistages du cancer du sein, du côlon, des MST ; médicaments pour hypertension (éviter les MCV) ; conseils en nutrition pour les patients diabétiques ; port du casque à vélo ou ceinture de sécurité etc.</a:t>
            </a:r>
          </a:p>
          <a:p>
            <a:endParaRPr lang="fr-CH" dirty="0"/>
          </a:p>
          <a:p>
            <a:r>
              <a:rPr lang="fr-CH" dirty="0"/>
              <a:t>Prévention tertiaire : quand maladie est installée ou en présence d’invalidité/handicap, permettre meilleure qualité de vie aux personnes qui en souffrent</a:t>
            </a:r>
          </a:p>
          <a:p>
            <a:r>
              <a:rPr lang="fr-CH" dirty="0"/>
              <a:t>Exemples : réhabilitation ; mobilisation ; adaptation de l’environnement</a:t>
            </a:r>
          </a:p>
          <a:p>
            <a:endParaRPr lang="fr-CH" dirty="0"/>
          </a:p>
          <a:p>
            <a:endParaRPr lang="fr-CH" dirty="0"/>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5</a:t>
            </a:fld>
            <a:endParaRPr lang="fr-CH"/>
          </a:p>
        </p:txBody>
      </p:sp>
    </p:spTree>
    <p:extLst>
      <p:ext uri="{BB962C8B-B14F-4D97-AF65-F5344CB8AC3E}">
        <p14:creationId xmlns:p14="http://schemas.microsoft.com/office/powerpoint/2010/main" val="2696761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6</a:t>
            </a:fld>
            <a:endParaRPr lang="fr-CH"/>
          </a:p>
        </p:txBody>
      </p:sp>
    </p:spTree>
    <p:extLst>
      <p:ext uri="{BB962C8B-B14F-4D97-AF65-F5344CB8AC3E}">
        <p14:creationId xmlns:p14="http://schemas.microsoft.com/office/powerpoint/2010/main" val="15911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Les déterminants de la santé désignent tous les facteurs qui influencent l’état de santé de la population, sans nécessairement être des causes directes de problèmes particuliers ou de maladies. Les déterminants de la santé sont associés aux comportements individuels et collectifs, aux conditions de vie et aux environnements. Il existe des disparités de répartition de ces déterminants entre les différents échelons de la société, engendrant ainsi des inégalités de santé. Ce </a:t>
            </a:r>
            <a:r>
              <a:rPr lang="fr-CH" dirty="0" err="1"/>
              <a:t>gradiant</a:t>
            </a:r>
            <a:r>
              <a:rPr lang="fr-CH" dirty="0"/>
              <a:t> social de santé est relié à une distribution inégale du pouvoir, des ressources, des biens et des services.</a:t>
            </a:r>
          </a:p>
          <a:p>
            <a:endParaRPr lang="fr-CH" dirty="0"/>
          </a:p>
          <a:p>
            <a:r>
              <a:rPr lang="fr-CH" dirty="0"/>
              <a:t>Il importe donc de prendre en compte cet enjeu lors des interventions sur l’ensemble des déterminants de la santé.</a:t>
            </a:r>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7</a:t>
            </a:fld>
            <a:endParaRPr lang="fr-CH"/>
          </a:p>
        </p:txBody>
      </p:sp>
    </p:spTree>
    <p:extLst>
      <p:ext uri="{BB962C8B-B14F-4D97-AF65-F5344CB8AC3E}">
        <p14:creationId xmlns:p14="http://schemas.microsoft.com/office/powerpoint/2010/main" val="3527553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8</a:t>
            </a:fld>
            <a:endParaRPr lang="fr-CH"/>
          </a:p>
        </p:txBody>
      </p:sp>
    </p:spTree>
    <p:extLst>
      <p:ext uri="{BB962C8B-B14F-4D97-AF65-F5344CB8AC3E}">
        <p14:creationId xmlns:p14="http://schemas.microsoft.com/office/powerpoint/2010/main" val="3084645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D6864DFB-F1B3-48AE-BC60-C194A9911702}" type="slidenum">
              <a:rPr lang="fr-CH" smtClean="0"/>
              <a:t>9</a:t>
            </a:fld>
            <a:endParaRPr lang="fr-CH"/>
          </a:p>
        </p:txBody>
      </p:sp>
    </p:spTree>
    <p:extLst>
      <p:ext uri="{BB962C8B-B14F-4D97-AF65-F5344CB8AC3E}">
        <p14:creationId xmlns:p14="http://schemas.microsoft.com/office/powerpoint/2010/main" val="22347656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435474" y="1447800"/>
            <a:ext cx="8334909" cy="1226582"/>
          </a:xfrm>
        </p:spPr>
        <p:txBody>
          <a:bodyPr anchor="t">
            <a:normAutofit/>
          </a:bodyPr>
          <a:lstStyle>
            <a:lvl1pPr algn="ctr">
              <a:defRPr sz="3300" b="1" i="0">
                <a:solidFill>
                  <a:srgbClr val="B6122E"/>
                </a:solidFill>
                <a:latin typeface="Arial Unicode MS"/>
                <a:cs typeface="Arial Unicode MS"/>
              </a:defRPr>
            </a:lvl1pPr>
          </a:lstStyle>
          <a:p>
            <a:r>
              <a:rPr lang="fr-CH" dirty="0"/>
              <a:t>CLIQUEZ ET MODIFIEZ LE TITRE</a:t>
            </a:r>
          </a:p>
        </p:txBody>
      </p:sp>
      <p:sp>
        <p:nvSpPr>
          <p:cNvPr id="3" name="Sous-titre 2"/>
          <p:cNvSpPr>
            <a:spLocks noGrp="1"/>
          </p:cNvSpPr>
          <p:nvPr>
            <p:ph type="subTitle" idx="1" hasCustomPrompt="1"/>
          </p:nvPr>
        </p:nvSpPr>
        <p:spPr>
          <a:xfrm>
            <a:off x="435768" y="2848425"/>
            <a:ext cx="8334614" cy="682175"/>
          </a:xfrm>
          <a:noFill/>
        </p:spPr>
        <p:txBody>
          <a:bodyPr>
            <a:noAutofit/>
          </a:bodyPr>
          <a:lstStyle>
            <a:lvl1pPr marL="0" marR="0" indent="0" algn="ctr" defTabSz="914400" rtl="0" eaLnBrk="1" fontAlgn="auto" latinLnBrk="0" hangingPunct="1">
              <a:lnSpc>
                <a:spcPct val="100000"/>
              </a:lnSpc>
              <a:spcBef>
                <a:spcPct val="20000"/>
              </a:spcBef>
              <a:spcAft>
                <a:spcPts val="0"/>
              </a:spcAft>
              <a:buClrTx/>
              <a:buSzTx/>
              <a:buFont typeface="Arial" pitchFamily="34" charset="0"/>
              <a:buNone/>
              <a:tabLst/>
              <a:defRPr sz="1600" i="1" baseline="0">
                <a:solidFill>
                  <a:srgbClr val="43484C"/>
                </a:solidFill>
                <a:latin typeface="Arial Unicode MS"/>
                <a:cs typeface="Arial Unicode M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fr-CH" dirty="0"/>
              <a:t>Cliquez ici pour insérer le nom et/ou la date</a:t>
            </a:r>
            <a:endParaRPr lang="fr-CH" sz="1200" dirty="0">
              <a:solidFill>
                <a:schemeClr val="tx1">
                  <a:lumMod val="65000"/>
                  <a:lumOff val="35000"/>
                </a:schemeClr>
              </a:solidFill>
            </a:endParaRPr>
          </a:p>
          <a:p>
            <a:endParaRPr lang="fr-CH" dirty="0"/>
          </a:p>
        </p:txBody>
      </p:sp>
      <p:pic>
        <p:nvPicPr>
          <p:cNvPr id="8" name="Image 7"/>
          <p:cNvPicPr>
            <a:picLocks/>
          </p:cNvPicPr>
          <p:nvPr userDrawn="1"/>
        </p:nvPicPr>
        <p:blipFill>
          <a:blip/>
          <a:stretch>
            <a:fillRect/>
          </a:stretch>
        </p:blipFill>
        <p:spPr>
          <a:xfrm>
            <a:off x="435474" y="2744234"/>
            <a:ext cx="8334909" cy="34289"/>
          </a:xfrm>
          <a:prstGeom prst="rect">
            <a:avLst/>
          </a:prstGeom>
        </p:spPr>
      </p:pic>
      <p:sp>
        <p:nvSpPr>
          <p:cNvPr id="9" name="Rectangle 8"/>
          <p:cNvSpPr/>
          <p:nvPr userDrawn="1"/>
        </p:nvSpPr>
        <p:spPr>
          <a:xfrm>
            <a:off x="0" y="0"/>
            <a:ext cx="2438821" cy="129765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4" name="Image 3" descr="logo_unisante__3lignes_Powerpoint_RVB.eps"/>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23347" y="280604"/>
            <a:ext cx="1629166" cy="92420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re et texte vertical">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E38066B1-5D95-A84B-B76E-9182D90F246B}" type="slidenum">
              <a:rPr lang="fr-CH" smtClean="0"/>
              <a:pPr/>
              <a:t>‹N°›</a:t>
            </a:fld>
            <a:endParaRPr lang="fr-CH"/>
          </a:p>
        </p:txBody>
      </p:sp>
      <p:sp>
        <p:nvSpPr>
          <p:cNvPr id="5" name="Espace réservé du texte vertical 2"/>
          <p:cNvSpPr>
            <a:spLocks noGrp="1"/>
          </p:cNvSpPr>
          <p:nvPr>
            <p:ph type="body" orient="vert" idx="1"/>
          </p:nvPr>
        </p:nvSpPr>
        <p:spPr>
          <a:xfrm>
            <a:off x="457200" y="789553"/>
            <a:ext cx="8229600" cy="3686525"/>
          </a:xfrm>
        </p:spPr>
        <p:txBody>
          <a:bodyPr vert="eaVert">
            <a:no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dirty="0"/>
          </a:p>
        </p:txBody>
      </p:sp>
      <p:sp>
        <p:nvSpPr>
          <p:cNvPr id="7" name="Titre 1"/>
          <p:cNvSpPr>
            <a:spLocks noGrp="1"/>
          </p:cNvSpPr>
          <p:nvPr>
            <p:ph type="title" hasCustomPrompt="1"/>
          </p:nvPr>
        </p:nvSpPr>
        <p:spPr>
          <a:xfrm>
            <a:off x="457200" y="33468"/>
            <a:ext cx="8229600" cy="619080"/>
          </a:xfrm>
        </p:spPr>
        <p:txBody>
          <a:bodyPr>
            <a:noAutofit/>
          </a:bodyPr>
          <a:lstStyle/>
          <a:p>
            <a:r>
              <a:rPr lang="fr-FR" dirty="0"/>
              <a:t>Cliquez pour modifier le titre</a:t>
            </a:r>
            <a:endParaRPr lang="fr-CH" dirty="0"/>
          </a:p>
        </p:txBody>
      </p:sp>
      <p:pic>
        <p:nvPicPr>
          <p:cNvPr id="8" name="Image 7" descr="logo_unisante_CMJN_1ligne_Powerpoint.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45056" y="4600444"/>
            <a:ext cx="7119624" cy="33903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re vertical et texte">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E38066B1-5D95-A84B-B76E-9182D90F246B}" type="slidenum">
              <a:rPr lang="fr-CH" smtClean="0"/>
              <a:pPr/>
              <a:t>‹N°›</a:t>
            </a:fld>
            <a:endParaRPr lang="fr-CH"/>
          </a:p>
        </p:txBody>
      </p:sp>
      <p:sp>
        <p:nvSpPr>
          <p:cNvPr id="5" name="Titre vertical 1"/>
          <p:cNvSpPr>
            <a:spLocks noGrp="1"/>
          </p:cNvSpPr>
          <p:nvPr>
            <p:ph type="title" orient="vert" hasCustomPrompt="1"/>
          </p:nvPr>
        </p:nvSpPr>
        <p:spPr>
          <a:xfrm>
            <a:off x="7802016" y="375032"/>
            <a:ext cx="1090464" cy="4219591"/>
          </a:xfrm>
        </p:spPr>
        <p:txBody>
          <a:bodyPr vert="eaVert">
            <a:noAutofit/>
          </a:bodyPr>
          <a:lstStyle>
            <a:lvl1pPr>
              <a:defRPr sz="3600"/>
            </a:lvl1pPr>
          </a:lstStyle>
          <a:p>
            <a:r>
              <a:rPr lang="fr-FR" dirty="0"/>
              <a:t>Cliquez pour modifier le titre</a:t>
            </a:r>
            <a:endParaRPr lang="fr-CH" dirty="0"/>
          </a:p>
        </p:txBody>
      </p:sp>
      <p:sp>
        <p:nvSpPr>
          <p:cNvPr id="7" name="Espace réservé du texte vertical 2"/>
          <p:cNvSpPr>
            <a:spLocks noGrp="1"/>
          </p:cNvSpPr>
          <p:nvPr>
            <p:ph type="body" orient="vert" idx="1"/>
          </p:nvPr>
        </p:nvSpPr>
        <p:spPr>
          <a:xfrm>
            <a:off x="457200" y="375032"/>
            <a:ext cx="7139136" cy="4219591"/>
          </a:xfrm>
        </p:spPr>
        <p:txBody>
          <a:bodyPr vert="eaVert">
            <a:no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dirty="0"/>
          </a:p>
        </p:txBody>
      </p:sp>
      <p:pic>
        <p:nvPicPr>
          <p:cNvPr id="8" name="Image 7" descr="logo_unisante_CMJN_1ligne_Powerpoint.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45056" y="4600444"/>
            <a:ext cx="7119624" cy="33903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435474" y="2082766"/>
            <a:ext cx="8334909" cy="1226582"/>
          </a:xfrm>
        </p:spPr>
        <p:txBody>
          <a:bodyPr anchor="t">
            <a:normAutofit/>
          </a:bodyPr>
          <a:lstStyle>
            <a:lvl1pPr algn="ctr">
              <a:defRPr sz="3300" b="1" i="0">
                <a:solidFill>
                  <a:srgbClr val="B6122E"/>
                </a:solidFill>
                <a:latin typeface="Arial Unicode MS"/>
                <a:cs typeface="Arial Unicode MS"/>
              </a:defRPr>
            </a:lvl1pPr>
          </a:lstStyle>
          <a:p>
            <a:r>
              <a:rPr lang="fr-CH" dirty="0"/>
              <a:t>Merci</a:t>
            </a:r>
          </a:p>
        </p:txBody>
      </p:sp>
      <p:pic>
        <p:nvPicPr>
          <p:cNvPr id="8" name="Image 7"/>
          <p:cNvPicPr>
            <a:picLocks/>
          </p:cNvPicPr>
          <p:nvPr userDrawn="1"/>
        </p:nvPicPr>
        <p:blipFill>
          <a:blip/>
          <a:stretch>
            <a:fillRect/>
          </a:stretch>
        </p:blipFill>
        <p:spPr>
          <a:xfrm>
            <a:off x="435474" y="2744234"/>
            <a:ext cx="8334909" cy="34289"/>
          </a:xfrm>
          <a:prstGeom prst="rect">
            <a:avLst/>
          </a:prstGeom>
        </p:spPr>
      </p:pic>
      <p:sp>
        <p:nvSpPr>
          <p:cNvPr id="9" name="Rectangle 8"/>
          <p:cNvSpPr/>
          <p:nvPr userDrawn="1"/>
        </p:nvSpPr>
        <p:spPr>
          <a:xfrm>
            <a:off x="0" y="0"/>
            <a:ext cx="2438821" cy="129765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4" name="Image 3" descr="logo_unisante__3lignes_Powerpoint_RVB.eps"/>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23347" y="280604"/>
            <a:ext cx="1629166" cy="924206"/>
          </a:xfrm>
          <a:prstGeom prst="rect">
            <a:avLst/>
          </a:prstGeom>
        </p:spPr>
      </p:pic>
    </p:spTree>
    <p:extLst>
      <p:ext uri="{BB962C8B-B14F-4D97-AF65-F5344CB8AC3E}">
        <p14:creationId xmlns:p14="http://schemas.microsoft.com/office/powerpoint/2010/main" val="8809646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9626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contenu">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E38066B1-5D95-A84B-B76E-9182D90F246B}" type="slidenum">
              <a:rPr lang="fr-CH" smtClean="0"/>
              <a:pPr/>
              <a:t>‹N°›</a:t>
            </a:fld>
            <a:endParaRPr lang="fr-CH"/>
          </a:p>
        </p:txBody>
      </p:sp>
      <p:sp>
        <p:nvSpPr>
          <p:cNvPr id="5" name="Titre 1"/>
          <p:cNvSpPr>
            <a:spLocks noGrp="1"/>
          </p:cNvSpPr>
          <p:nvPr>
            <p:ph type="title" hasCustomPrompt="1"/>
          </p:nvPr>
        </p:nvSpPr>
        <p:spPr>
          <a:xfrm>
            <a:off x="457200" y="33468"/>
            <a:ext cx="8229600" cy="619080"/>
          </a:xfrm>
        </p:spPr>
        <p:txBody>
          <a:bodyPr>
            <a:noAutofit/>
          </a:bodyPr>
          <a:lstStyle/>
          <a:p>
            <a:r>
              <a:rPr lang="fr-FR" dirty="0"/>
              <a:t>Cliquez pour modifier le titre</a:t>
            </a:r>
            <a:endParaRPr lang="fr-CH" dirty="0"/>
          </a:p>
        </p:txBody>
      </p:sp>
      <p:sp>
        <p:nvSpPr>
          <p:cNvPr id="7" name="Espace réservé du contenu 2"/>
          <p:cNvSpPr>
            <a:spLocks noGrp="1"/>
          </p:cNvSpPr>
          <p:nvPr>
            <p:ph idx="1"/>
          </p:nvPr>
        </p:nvSpPr>
        <p:spPr>
          <a:xfrm>
            <a:off x="457200" y="789553"/>
            <a:ext cx="8229600" cy="3686525"/>
          </a:xfrm>
        </p:spPr>
        <p:txBody>
          <a:bodyPr>
            <a:noAutofit/>
          </a:bodyPr>
          <a:lstStyle>
            <a:lvl1pPr>
              <a:defRPr>
                <a:latin typeface="Arial" pitchFamily="34" charset="0"/>
                <a:cs typeface="Arial" pitchFamily="34" charset="0"/>
              </a:defRPr>
            </a:lvl1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dirty="0"/>
          </a:p>
        </p:txBody>
      </p:sp>
      <p:pic>
        <p:nvPicPr>
          <p:cNvPr id="8" name="Image 7" descr="logo_unisante_CMJN_1ligne_Powerpoint.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45056" y="4600444"/>
            <a:ext cx="7119624" cy="33903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3305176"/>
            <a:ext cx="7772400" cy="1021556"/>
          </a:xfrm>
        </p:spPr>
        <p:txBody>
          <a:bodyPr anchor="t">
            <a:noAutofit/>
          </a:bodyPr>
          <a:lstStyle>
            <a:lvl1pPr algn="l">
              <a:defRPr sz="3600" b="1" cap="none" baseline="0"/>
            </a:lvl1pPr>
          </a:lstStyle>
          <a:p>
            <a:r>
              <a:rPr lang="fr-FR"/>
              <a:t>Modifiez le style du titre</a:t>
            </a:r>
            <a:endParaRPr lang="fr-CH" dirty="0"/>
          </a:p>
        </p:txBody>
      </p:sp>
      <p:sp>
        <p:nvSpPr>
          <p:cNvPr id="3" name="Espace réservé du texte 2"/>
          <p:cNvSpPr>
            <a:spLocks noGrp="1"/>
          </p:cNvSpPr>
          <p:nvPr>
            <p:ph type="body" idx="1" hasCustomPrompt="1"/>
          </p:nvPr>
        </p:nvSpPr>
        <p:spPr>
          <a:xfrm>
            <a:off x="722313" y="2180035"/>
            <a:ext cx="7772400" cy="1125140"/>
          </a:xfrm>
        </p:spPr>
        <p:txBody>
          <a:bodyPr anchor="t">
            <a:noAutofit/>
          </a:bodyPr>
          <a:lstStyle>
            <a:lvl1pPr marL="0" indent="0">
              <a:buNone/>
              <a:defRPr sz="2000">
                <a:solidFill>
                  <a:srgbClr val="43484C"/>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a:t>Modifier les styles du texte du masque</a:t>
            </a:r>
          </a:p>
        </p:txBody>
      </p:sp>
      <p:sp>
        <p:nvSpPr>
          <p:cNvPr id="6" name="Espace réservé du numéro de diapositive 5"/>
          <p:cNvSpPr>
            <a:spLocks noGrp="1"/>
          </p:cNvSpPr>
          <p:nvPr>
            <p:ph type="sldNum" sz="quarter" idx="12"/>
          </p:nvPr>
        </p:nvSpPr>
        <p:spPr/>
        <p:txBody>
          <a:bodyPr/>
          <a:lstStyle/>
          <a:p>
            <a:fld id="{E38066B1-5D95-A84B-B76E-9182D90F246B}" type="slidenum">
              <a:rPr lang="fr-CH" smtClean="0"/>
              <a:pPr/>
              <a:t>‹N°›</a:t>
            </a:fld>
            <a:endParaRPr lang="fr-CH"/>
          </a:p>
        </p:txBody>
      </p:sp>
      <p:pic>
        <p:nvPicPr>
          <p:cNvPr id="7" name="Image 6" descr="logo_unisante_CMJN_1ligne_Powerpoint.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45056" y="4600444"/>
            <a:ext cx="7119624" cy="33903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eux contenus">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2"/>
          </p:nvPr>
        </p:nvSpPr>
        <p:spPr/>
        <p:txBody>
          <a:bodyPr/>
          <a:lstStyle/>
          <a:p>
            <a:fld id="{E38066B1-5D95-A84B-B76E-9182D90F246B}" type="slidenum">
              <a:rPr lang="fr-CH" smtClean="0"/>
              <a:pPr/>
              <a:t>‹N°›</a:t>
            </a:fld>
            <a:endParaRPr lang="fr-CH"/>
          </a:p>
        </p:txBody>
      </p:sp>
      <p:sp>
        <p:nvSpPr>
          <p:cNvPr id="9" name="Espace réservé du contenu 2"/>
          <p:cNvSpPr>
            <a:spLocks noGrp="1"/>
          </p:cNvSpPr>
          <p:nvPr>
            <p:ph sz="half" idx="1"/>
          </p:nvPr>
        </p:nvSpPr>
        <p:spPr>
          <a:xfrm>
            <a:off x="457200" y="789552"/>
            <a:ext cx="4038600" cy="3686525"/>
          </a:xfrm>
        </p:spPr>
        <p:txBody>
          <a:bodyPr>
            <a:noAutofit/>
          </a:bodyPr>
          <a:lstStyle>
            <a:lvl1pPr>
              <a:defRPr sz="2800"/>
            </a:lvl1pPr>
            <a:lvl2pPr>
              <a:defRPr sz="2400"/>
            </a:lvl2pPr>
            <a:lvl3pPr>
              <a:defRPr sz="2000"/>
            </a:lvl3pPr>
            <a:lvl4pPr>
              <a:defRPr sz="1600"/>
            </a:lvl4pPr>
            <a:lvl5pPr>
              <a:defRPr sz="12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dirty="0"/>
          </a:p>
        </p:txBody>
      </p:sp>
      <p:sp>
        <p:nvSpPr>
          <p:cNvPr id="10" name="Espace réservé du contenu 3"/>
          <p:cNvSpPr>
            <a:spLocks noGrp="1"/>
          </p:cNvSpPr>
          <p:nvPr>
            <p:ph sz="half" idx="2"/>
          </p:nvPr>
        </p:nvSpPr>
        <p:spPr>
          <a:xfrm>
            <a:off x="4648200" y="789553"/>
            <a:ext cx="4038600" cy="3686525"/>
          </a:xfrm>
        </p:spPr>
        <p:txBody>
          <a:bodyPr>
            <a:noAutofit/>
          </a:bodyPr>
          <a:lstStyle>
            <a:lvl1pPr>
              <a:defRPr sz="2800"/>
            </a:lvl1pPr>
            <a:lvl2pPr>
              <a:defRPr sz="2400"/>
            </a:lvl2pPr>
            <a:lvl3pPr>
              <a:defRPr sz="2000"/>
            </a:lvl3pPr>
            <a:lvl4pPr>
              <a:defRPr sz="1600"/>
            </a:lvl4pPr>
            <a:lvl5pPr>
              <a:defRPr sz="12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dirty="0"/>
          </a:p>
        </p:txBody>
      </p:sp>
      <p:sp>
        <p:nvSpPr>
          <p:cNvPr id="11" name="Titre 1"/>
          <p:cNvSpPr>
            <a:spLocks noGrp="1"/>
          </p:cNvSpPr>
          <p:nvPr>
            <p:ph type="title" hasCustomPrompt="1"/>
          </p:nvPr>
        </p:nvSpPr>
        <p:spPr>
          <a:xfrm>
            <a:off x="457200" y="33468"/>
            <a:ext cx="8229600" cy="619080"/>
          </a:xfrm>
        </p:spPr>
        <p:txBody>
          <a:bodyPr>
            <a:noAutofit/>
          </a:bodyPr>
          <a:lstStyle/>
          <a:p>
            <a:r>
              <a:rPr lang="fr-FR" dirty="0"/>
              <a:t>Cliquez pour modifier le titre</a:t>
            </a:r>
            <a:endParaRPr lang="fr-CH" dirty="0"/>
          </a:p>
        </p:txBody>
      </p:sp>
      <p:pic>
        <p:nvPicPr>
          <p:cNvPr id="12" name="Image 11" descr="logo_unisante_CMJN_1ligne_Powerpoint.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45056" y="4600444"/>
            <a:ext cx="7119624" cy="33903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aison">
    <p:spTree>
      <p:nvGrpSpPr>
        <p:cNvPr id="1" name=""/>
        <p:cNvGrpSpPr/>
        <p:nvPr/>
      </p:nvGrpSpPr>
      <p:grpSpPr>
        <a:xfrm>
          <a:off x="0" y="0"/>
          <a:ext cx="0" cy="0"/>
          <a:chOff x="0" y="0"/>
          <a:chExt cx="0" cy="0"/>
        </a:xfrm>
      </p:grpSpPr>
      <p:sp>
        <p:nvSpPr>
          <p:cNvPr id="9" name="Espace réservé du numéro de diapositive 8"/>
          <p:cNvSpPr>
            <a:spLocks noGrp="1"/>
          </p:cNvSpPr>
          <p:nvPr>
            <p:ph type="sldNum" sz="quarter" idx="12"/>
          </p:nvPr>
        </p:nvSpPr>
        <p:spPr/>
        <p:txBody>
          <a:bodyPr/>
          <a:lstStyle/>
          <a:p>
            <a:fld id="{E38066B1-5D95-A84B-B76E-9182D90F246B}" type="slidenum">
              <a:rPr lang="fr-CH" smtClean="0"/>
              <a:pPr/>
              <a:t>‹N°›</a:t>
            </a:fld>
            <a:endParaRPr lang="fr-CH"/>
          </a:p>
        </p:txBody>
      </p:sp>
      <p:sp>
        <p:nvSpPr>
          <p:cNvPr id="8" name="Espace réservé du texte 2"/>
          <p:cNvSpPr>
            <a:spLocks noGrp="1"/>
          </p:cNvSpPr>
          <p:nvPr>
            <p:ph type="body" idx="1"/>
          </p:nvPr>
        </p:nvSpPr>
        <p:spPr>
          <a:xfrm>
            <a:off x="457200" y="789552"/>
            <a:ext cx="4040188" cy="47982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10" name="Espace réservé du contenu 3"/>
          <p:cNvSpPr>
            <a:spLocks noGrp="1"/>
          </p:cNvSpPr>
          <p:nvPr>
            <p:ph sz="half" idx="2"/>
          </p:nvPr>
        </p:nvSpPr>
        <p:spPr>
          <a:xfrm>
            <a:off x="457200" y="1275607"/>
            <a:ext cx="4040188" cy="3205163"/>
          </a:xfrm>
        </p:spPr>
        <p:txBody>
          <a:bodyPr>
            <a:noAutofit/>
          </a:bodyPr>
          <a:lstStyle>
            <a:lvl1pPr>
              <a:defRPr sz="2800"/>
            </a:lvl1pPr>
            <a:lvl2pPr>
              <a:defRPr sz="2400"/>
            </a:lvl2pPr>
            <a:lvl3pPr>
              <a:defRPr sz="2000"/>
            </a:lvl3pPr>
            <a:lvl4pPr>
              <a:defRPr sz="1600"/>
            </a:lvl4pPr>
            <a:lvl5pPr>
              <a:defRPr sz="12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dirty="0"/>
          </a:p>
        </p:txBody>
      </p:sp>
      <p:sp>
        <p:nvSpPr>
          <p:cNvPr id="11" name="Espace réservé du texte 4"/>
          <p:cNvSpPr>
            <a:spLocks noGrp="1"/>
          </p:cNvSpPr>
          <p:nvPr>
            <p:ph type="body" sz="quarter" idx="3"/>
          </p:nvPr>
        </p:nvSpPr>
        <p:spPr>
          <a:xfrm>
            <a:off x="4645026" y="789552"/>
            <a:ext cx="4041775" cy="47982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12" name="Espace réservé du contenu 5"/>
          <p:cNvSpPr>
            <a:spLocks noGrp="1"/>
          </p:cNvSpPr>
          <p:nvPr>
            <p:ph sz="quarter" idx="4"/>
          </p:nvPr>
        </p:nvSpPr>
        <p:spPr>
          <a:xfrm>
            <a:off x="4645026" y="1275607"/>
            <a:ext cx="4041775" cy="3205163"/>
          </a:xfrm>
        </p:spPr>
        <p:txBody>
          <a:bodyPr>
            <a:noAutofit/>
          </a:bodyPr>
          <a:lstStyle>
            <a:lvl1pPr>
              <a:defRPr sz="2800"/>
            </a:lvl1pPr>
            <a:lvl2pPr>
              <a:defRPr sz="2400"/>
            </a:lvl2pPr>
            <a:lvl3pPr>
              <a:defRPr sz="2000"/>
            </a:lvl3pPr>
            <a:lvl4pPr>
              <a:defRPr sz="1600"/>
            </a:lvl4pPr>
            <a:lvl5pPr>
              <a:defRPr sz="12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dirty="0"/>
          </a:p>
        </p:txBody>
      </p:sp>
      <p:sp>
        <p:nvSpPr>
          <p:cNvPr id="13" name="Titre 1"/>
          <p:cNvSpPr>
            <a:spLocks noGrp="1"/>
          </p:cNvSpPr>
          <p:nvPr>
            <p:ph type="title" hasCustomPrompt="1"/>
          </p:nvPr>
        </p:nvSpPr>
        <p:spPr>
          <a:xfrm>
            <a:off x="457200" y="33468"/>
            <a:ext cx="8229600" cy="619080"/>
          </a:xfrm>
        </p:spPr>
        <p:txBody>
          <a:bodyPr>
            <a:noAutofit/>
          </a:bodyPr>
          <a:lstStyle/>
          <a:p>
            <a:r>
              <a:rPr lang="fr-FR" dirty="0"/>
              <a:t>Cliquez pour modifier le titre</a:t>
            </a:r>
            <a:endParaRPr lang="fr-CH" dirty="0"/>
          </a:p>
        </p:txBody>
      </p:sp>
      <p:pic>
        <p:nvPicPr>
          <p:cNvPr id="14" name="Image 13" descr="logo_unisante_CMJN_1ligne_Powerpoint.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45056" y="4600444"/>
            <a:ext cx="7119624" cy="33903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re seul">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E38066B1-5D95-A84B-B76E-9182D90F246B}" type="slidenum">
              <a:rPr lang="fr-CH" smtClean="0"/>
              <a:pPr/>
              <a:t>‹N°›</a:t>
            </a:fld>
            <a:endParaRPr lang="fr-CH"/>
          </a:p>
        </p:txBody>
      </p:sp>
      <p:sp>
        <p:nvSpPr>
          <p:cNvPr id="4" name="Titre 1"/>
          <p:cNvSpPr>
            <a:spLocks noGrp="1"/>
          </p:cNvSpPr>
          <p:nvPr>
            <p:ph type="title" hasCustomPrompt="1"/>
          </p:nvPr>
        </p:nvSpPr>
        <p:spPr>
          <a:xfrm>
            <a:off x="457200" y="33468"/>
            <a:ext cx="8229600" cy="619080"/>
          </a:xfrm>
        </p:spPr>
        <p:txBody>
          <a:bodyPr>
            <a:noAutofit/>
          </a:bodyPr>
          <a:lstStyle/>
          <a:p>
            <a:r>
              <a:rPr lang="fr-FR" dirty="0"/>
              <a:t>Cliquez pour modifier le titre</a:t>
            </a:r>
            <a:endParaRPr lang="fr-CH" dirty="0"/>
          </a:p>
        </p:txBody>
      </p:sp>
      <p:pic>
        <p:nvPicPr>
          <p:cNvPr id="6" name="Image 5" descr="logo_unisante_CMJN_1ligne_Powerpoint.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45056" y="4600444"/>
            <a:ext cx="7119624" cy="33903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38066B1-5D95-A84B-B76E-9182D90F246B}" type="slidenum">
              <a:rPr lang="fr-CH" smtClean="0"/>
              <a:pPr/>
              <a:t>‹N°›</a:t>
            </a:fld>
            <a:endParaRPr lang="fr-CH"/>
          </a:p>
        </p:txBody>
      </p:sp>
      <p:pic>
        <p:nvPicPr>
          <p:cNvPr id="5" name="Image 4" descr="logo_unisante_CMJN_1ligne_Powerpoint.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45056" y="4600444"/>
            <a:ext cx="7119624" cy="33903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375031"/>
            <a:ext cx="3008313" cy="701294"/>
          </a:xfrm>
        </p:spPr>
        <p:txBody>
          <a:bodyPr anchor="b">
            <a:noAutofit/>
          </a:bodyPr>
          <a:lstStyle>
            <a:lvl1pPr algn="l">
              <a:defRPr sz="2000" b="1"/>
            </a:lvl1pPr>
          </a:lstStyle>
          <a:p>
            <a:r>
              <a:rPr lang="fr-FR"/>
              <a:t>Modifiez le style du titre</a:t>
            </a:r>
            <a:endParaRPr lang="fr-CH" dirty="0"/>
          </a:p>
        </p:txBody>
      </p:sp>
      <p:sp>
        <p:nvSpPr>
          <p:cNvPr id="3" name="Espace réservé du contenu 2"/>
          <p:cNvSpPr>
            <a:spLocks noGrp="1"/>
          </p:cNvSpPr>
          <p:nvPr>
            <p:ph idx="1"/>
          </p:nvPr>
        </p:nvSpPr>
        <p:spPr>
          <a:xfrm>
            <a:off x="3575050" y="375032"/>
            <a:ext cx="5111750" cy="4096354"/>
          </a:xfrm>
        </p:spPr>
        <p:txBody>
          <a:bodyPr>
            <a:noAutofit/>
          </a:bodyPr>
          <a:lstStyle>
            <a:lvl1pPr>
              <a:defRPr sz="2800"/>
            </a:lvl1pPr>
            <a:lvl2pPr>
              <a:defRPr sz="2400"/>
            </a:lvl2pPr>
            <a:lvl3pPr>
              <a:defRPr sz="2000"/>
            </a:lvl3pPr>
            <a:lvl4pPr>
              <a:defRPr sz="1600"/>
            </a:lvl4pPr>
            <a:lvl5pPr>
              <a:defRPr sz="12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dirty="0"/>
          </a:p>
        </p:txBody>
      </p:sp>
      <p:sp>
        <p:nvSpPr>
          <p:cNvPr id="4" name="Espace réservé du texte 3"/>
          <p:cNvSpPr>
            <a:spLocks noGrp="1"/>
          </p:cNvSpPr>
          <p:nvPr>
            <p:ph type="body" sz="half" idx="2"/>
          </p:nvPr>
        </p:nvSpPr>
        <p:spPr>
          <a:xfrm>
            <a:off x="457201" y="1076326"/>
            <a:ext cx="3008313" cy="3395060"/>
          </a:xfrm>
        </p:spPr>
        <p:txBody>
          <a:bodyPr>
            <a:no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7" name="Espace réservé du numéro de diapositive 6"/>
          <p:cNvSpPr>
            <a:spLocks noGrp="1"/>
          </p:cNvSpPr>
          <p:nvPr>
            <p:ph type="sldNum" sz="quarter" idx="12"/>
          </p:nvPr>
        </p:nvSpPr>
        <p:spPr/>
        <p:txBody>
          <a:bodyPr/>
          <a:lstStyle/>
          <a:p>
            <a:fld id="{E38066B1-5D95-A84B-B76E-9182D90F246B}" type="slidenum">
              <a:rPr lang="fr-CH" smtClean="0"/>
              <a:pPr/>
              <a:t>‹N°›</a:t>
            </a:fld>
            <a:endParaRPr lang="fr-CH"/>
          </a:p>
        </p:txBody>
      </p:sp>
      <p:pic>
        <p:nvPicPr>
          <p:cNvPr id="9" name="Image 8" descr="logo_unisante_CMJN_1ligne_Powerpoint.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45056" y="4600444"/>
            <a:ext cx="7119624" cy="33903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3600450"/>
            <a:ext cx="5486400" cy="425054"/>
          </a:xfrm>
        </p:spPr>
        <p:txBody>
          <a:bodyPr anchor="b">
            <a:noAutofit/>
          </a:bodyPr>
          <a:lstStyle>
            <a:lvl1pPr algn="l">
              <a:defRPr sz="2000" b="1"/>
            </a:lvl1pPr>
          </a:lstStyle>
          <a:p>
            <a:r>
              <a:rPr lang="fr-FR"/>
              <a:t>Modifiez le style du titre</a:t>
            </a:r>
            <a:endParaRPr lang="fr-CH" dirty="0"/>
          </a:p>
        </p:txBody>
      </p:sp>
      <p:sp>
        <p:nvSpPr>
          <p:cNvPr id="3" name="Espace réservé pour une image  2"/>
          <p:cNvSpPr>
            <a:spLocks noGrp="1"/>
          </p:cNvSpPr>
          <p:nvPr>
            <p:ph type="pic" idx="1"/>
          </p:nvPr>
        </p:nvSpPr>
        <p:spPr>
          <a:xfrm>
            <a:off x="1792288" y="459581"/>
            <a:ext cx="5486400" cy="3086100"/>
          </a:xfrm>
        </p:spPr>
        <p:txBody>
          <a:bodyPr>
            <a:no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fr-CH" dirty="0"/>
          </a:p>
        </p:txBody>
      </p:sp>
      <p:sp>
        <p:nvSpPr>
          <p:cNvPr id="4" name="Espace réservé du texte 3"/>
          <p:cNvSpPr>
            <a:spLocks noGrp="1"/>
          </p:cNvSpPr>
          <p:nvPr>
            <p:ph type="body" sz="half" idx="2"/>
          </p:nvPr>
        </p:nvSpPr>
        <p:spPr>
          <a:xfrm>
            <a:off x="1792288" y="4025504"/>
            <a:ext cx="5486400" cy="408346"/>
          </a:xfrm>
        </p:spPr>
        <p:txBody>
          <a:bodyPr>
            <a:no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7" name="Espace réservé du numéro de diapositive 6"/>
          <p:cNvSpPr>
            <a:spLocks noGrp="1"/>
          </p:cNvSpPr>
          <p:nvPr>
            <p:ph type="sldNum" sz="quarter" idx="12"/>
          </p:nvPr>
        </p:nvSpPr>
        <p:spPr/>
        <p:txBody>
          <a:bodyPr/>
          <a:lstStyle/>
          <a:p>
            <a:fld id="{E38066B1-5D95-A84B-B76E-9182D90F246B}" type="slidenum">
              <a:rPr lang="fr-CH" smtClean="0"/>
              <a:pPr/>
              <a:t>‹N°›</a:t>
            </a:fld>
            <a:endParaRPr lang="fr-CH"/>
          </a:p>
        </p:txBody>
      </p:sp>
      <p:pic>
        <p:nvPicPr>
          <p:cNvPr id="9" name="Image 8" descr="logo_unisante_CMJN_1ligne_Powerpoint.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45056" y="4600444"/>
            <a:ext cx="7119624" cy="33903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emf"/><Relationship Id="rId2" Type="http://schemas.openxmlformats.org/officeDocument/2006/relationships/slideLayout" Target="../slideLayouts/slideLayout2.xml"/><Relationship Id="rId16" Type="http://schemas.openxmlformats.org/officeDocument/2006/relationships/image" Target="../media/image3.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alphaModFix amt="0"/>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332490"/>
            <a:ext cx="8229600" cy="857250"/>
          </a:xfrm>
          <a:prstGeom prst="rect">
            <a:avLst/>
          </a:prstGeom>
        </p:spPr>
        <p:txBody>
          <a:bodyPr vert="horz" lIns="91440" tIns="45720" rIns="91440" bIns="45720" rtlCol="0" anchor="ctr">
            <a:normAutofit/>
          </a:bodyPr>
          <a:lstStyle/>
          <a:p>
            <a:r>
              <a:rPr lang="fr-FR" dirty="0"/>
              <a:t>Cliquez pour modifier le style du titre</a:t>
            </a:r>
            <a:endParaRPr lang="fr-CH" dirty="0"/>
          </a:p>
        </p:txBody>
      </p:sp>
      <p:sp>
        <p:nvSpPr>
          <p:cNvPr id="3" name="Espace réservé du texte 2"/>
          <p:cNvSpPr>
            <a:spLocks noGrp="1"/>
          </p:cNvSpPr>
          <p:nvPr>
            <p:ph type="body" idx="1"/>
          </p:nvPr>
        </p:nvSpPr>
        <p:spPr>
          <a:xfrm>
            <a:off x="457200" y="1226785"/>
            <a:ext cx="8229600" cy="3249293"/>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H" dirty="0"/>
          </a:p>
        </p:txBody>
      </p:sp>
      <p:sp>
        <p:nvSpPr>
          <p:cNvPr id="6" name="Espace réservé du numéro de diapositive 5"/>
          <p:cNvSpPr>
            <a:spLocks noGrp="1"/>
          </p:cNvSpPr>
          <p:nvPr>
            <p:ph type="sldNum" sz="quarter" idx="4"/>
          </p:nvPr>
        </p:nvSpPr>
        <p:spPr>
          <a:xfrm>
            <a:off x="8278770" y="4678631"/>
            <a:ext cx="500066" cy="214296"/>
          </a:xfrm>
          <a:prstGeom prst="rect">
            <a:avLst/>
          </a:prstGeom>
        </p:spPr>
        <p:txBody>
          <a:bodyPr vert="horz" lIns="91440" tIns="45720" rIns="91440" bIns="45720" rtlCol="0" anchor="ctr"/>
          <a:lstStyle>
            <a:lvl1pPr algn="r">
              <a:defRPr sz="900">
                <a:solidFill>
                  <a:srgbClr val="6B6C6E"/>
                </a:solidFill>
                <a:latin typeface="Arial" pitchFamily="34" charset="0"/>
                <a:cs typeface="Arial" pitchFamily="34" charset="0"/>
              </a:defRPr>
            </a:lvl1pPr>
          </a:lstStyle>
          <a:p>
            <a:fld id="{E38066B1-5D95-A84B-B76E-9182D90F246B}" type="slidenum">
              <a:rPr lang="fr-CH" smtClean="0"/>
              <a:pPr/>
              <a:t>‹N°›</a:t>
            </a:fld>
            <a:endParaRPr lang="fr-CH" dirty="0"/>
          </a:p>
        </p:txBody>
      </p:sp>
      <p:pic>
        <p:nvPicPr>
          <p:cNvPr id="4" name="Image 3" descr="logo_unisante_RVB.png"/>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1245939" y="-1031844"/>
            <a:ext cx="995074" cy="392867"/>
          </a:xfrm>
          <a:prstGeom prst="rect">
            <a:avLst/>
          </a:prstGeom>
        </p:spPr>
      </p:pic>
      <p:pic>
        <p:nvPicPr>
          <p:cNvPr id="7" name="Image 6" descr="logo_unisante_CMJN_1ligne_Powerpoint.eps"/>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457200" y="6245074"/>
            <a:ext cx="4279900" cy="203805"/>
          </a:xfrm>
          <a:prstGeom prst="rect">
            <a:avLst/>
          </a:prstGeom>
        </p:spPr>
      </p:pic>
      <p:pic>
        <p:nvPicPr>
          <p:cNvPr id="8" name="Image 7" descr="logo_unisante_CMJN_1ligne_Powerpoint.eps"/>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609600" y="6397474"/>
            <a:ext cx="4279900" cy="203805"/>
          </a:xfrm>
          <a:prstGeom prst="rect">
            <a:avLst/>
          </a:prstGeom>
        </p:spPr>
      </p:pic>
      <p:pic>
        <p:nvPicPr>
          <p:cNvPr id="10" name="Image 9" descr="logo_unisante_CMJN_1ligne_Powerpoint.eps"/>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762000" y="6549874"/>
            <a:ext cx="4279900" cy="203805"/>
          </a:xfrm>
          <a:prstGeom prst="rect">
            <a:avLst/>
          </a:prstGeom>
        </p:spPr>
      </p:pic>
      <p:pic>
        <p:nvPicPr>
          <p:cNvPr id="9" name="Image 8" descr="logo_unisante_CMJN_1ligne_Powerpoint.eps"/>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445056" y="4600444"/>
            <a:ext cx="7119624" cy="33903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5" r:id="rId12"/>
  </p:sldLayoutIdLst>
  <p:hf hdr="0" ftr="0" dt="0"/>
  <p:txStyles>
    <p:titleStyle>
      <a:lvl1pPr algn="l" defTabSz="914400" rtl="0" eaLnBrk="1" latinLnBrk="0" hangingPunct="1">
        <a:spcBef>
          <a:spcPct val="0"/>
        </a:spcBef>
        <a:buNone/>
        <a:defRPr sz="3600" b="0" kern="1200">
          <a:solidFill>
            <a:srgbClr val="B61239"/>
          </a:solidFill>
          <a:latin typeface="Arial Unicode MS"/>
          <a:ea typeface="+mj-ea"/>
          <a:cs typeface="Arial Unicode MS"/>
        </a:defRPr>
      </a:lvl1pPr>
    </p:titleStyle>
    <p:bodyStyle>
      <a:lvl1pPr marL="457200" indent="-457200" algn="l" defTabSz="914400" rtl="0" eaLnBrk="1" latinLnBrk="0" hangingPunct="1">
        <a:spcBef>
          <a:spcPct val="20000"/>
        </a:spcBef>
        <a:buClr>
          <a:srgbClr val="B61239"/>
        </a:buClr>
        <a:buFont typeface="Arial"/>
        <a:buChar char="•"/>
        <a:defRPr sz="2800" kern="1200">
          <a:solidFill>
            <a:srgbClr val="43484C"/>
          </a:solidFill>
          <a:latin typeface="Arial" pitchFamily="34" charset="0"/>
          <a:ea typeface="+mn-ea"/>
          <a:cs typeface="Arial" pitchFamily="34" charset="0"/>
        </a:defRPr>
      </a:lvl1pPr>
      <a:lvl2pPr marL="800100" indent="-342900" algn="l" defTabSz="914400" rtl="0" eaLnBrk="1" latinLnBrk="0" hangingPunct="1">
        <a:spcBef>
          <a:spcPct val="20000"/>
        </a:spcBef>
        <a:buClr>
          <a:srgbClr val="B61239"/>
        </a:buClr>
        <a:buFont typeface="Arial"/>
        <a:buChar char="•"/>
        <a:defRPr sz="2400" kern="1200">
          <a:solidFill>
            <a:srgbClr val="43484C"/>
          </a:solidFill>
          <a:latin typeface="Arial" pitchFamily="34" charset="0"/>
          <a:ea typeface="+mn-ea"/>
          <a:cs typeface="Arial" pitchFamily="34" charset="0"/>
        </a:defRPr>
      </a:lvl2pPr>
      <a:lvl3pPr marL="1257300" indent="-342900" algn="l" defTabSz="914400" rtl="0" eaLnBrk="1" latinLnBrk="0" hangingPunct="1">
        <a:spcBef>
          <a:spcPct val="20000"/>
        </a:spcBef>
        <a:buClr>
          <a:srgbClr val="B61239"/>
        </a:buClr>
        <a:buFont typeface="Arial"/>
        <a:buChar char="•"/>
        <a:defRPr sz="2000" kern="1200">
          <a:solidFill>
            <a:srgbClr val="43484C"/>
          </a:solidFill>
          <a:latin typeface="Arial" pitchFamily="34" charset="0"/>
          <a:ea typeface="+mn-ea"/>
          <a:cs typeface="Arial" pitchFamily="34" charset="0"/>
        </a:defRPr>
      </a:lvl3pPr>
      <a:lvl4pPr marL="1657350" indent="-285750" algn="l" defTabSz="914400" rtl="0" eaLnBrk="1" latinLnBrk="0" hangingPunct="1">
        <a:spcBef>
          <a:spcPct val="20000"/>
        </a:spcBef>
        <a:buClr>
          <a:srgbClr val="B61239"/>
        </a:buClr>
        <a:buFont typeface="Arial"/>
        <a:buChar char="•"/>
        <a:defRPr sz="1600" kern="1200">
          <a:solidFill>
            <a:srgbClr val="43484C"/>
          </a:solidFill>
          <a:latin typeface="Arial" pitchFamily="34" charset="0"/>
          <a:ea typeface="+mn-ea"/>
          <a:cs typeface="Arial" pitchFamily="34" charset="0"/>
        </a:defRPr>
      </a:lvl4pPr>
      <a:lvl5pPr marL="2000250" indent="-171450" algn="l" defTabSz="914400" rtl="0" eaLnBrk="1" latinLnBrk="0" hangingPunct="1">
        <a:spcBef>
          <a:spcPct val="20000"/>
        </a:spcBef>
        <a:buClr>
          <a:srgbClr val="B61239"/>
        </a:buClr>
        <a:buFont typeface="Arial"/>
        <a:buChar char="•"/>
        <a:defRPr sz="1200" kern="1200">
          <a:solidFill>
            <a:srgbClr val="43484C"/>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1947941"/>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hyperlink" Target="https://www.promosante-idf.fr/agir/methodologie-de-projet-en-promotion-de-la-sante/fiche-2-objectifs"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ind.obsan.admin.ch/fr/indicator/monam/depenses-pour-la-promotion-de-la-sante-et-la-prevention-par-regime-de-financement"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s://ec.europa.eu/eurostat/statistics-explained/index.php?title=Preventive_health_care_expenditure_statistics" TargetMode="Externa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hyperlink" Target="https://www.who.int/europe/fr/news/item/10-09-2024-data-for-a-healthier-future--how-countries-can-protect-people-from-noncommunicable-diseases" TargetMode="External"/><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promosante.org/promotion-de-la-sante-en-bref/"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CH" dirty="0"/>
              <a:t>Promotion de la santé et la prévention dans la politique de santé suisse</a:t>
            </a:r>
            <a:endParaRPr lang="fr-FR" dirty="0"/>
          </a:p>
        </p:txBody>
      </p:sp>
      <p:sp>
        <p:nvSpPr>
          <p:cNvPr id="3" name="Sous-titre 2"/>
          <p:cNvSpPr>
            <a:spLocks noGrp="1"/>
          </p:cNvSpPr>
          <p:nvPr>
            <p:ph type="subTitle" idx="1"/>
          </p:nvPr>
        </p:nvSpPr>
        <p:spPr>
          <a:xfrm>
            <a:off x="435768" y="2799845"/>
            <a:ext cx="8334614" cy="1330722"/>
          </a:xfrm>
        </p:spPr>
        <p:txBody>
          <a:bodyPr/>
          <a:lstStyle/>
          <a:p>
            <a:r>
              <a:rPr lang="fr-CH" dirty="0"/>
              <a:t>Assemblée Citoyenne - Région Suisse romande </a:t>
            </a:r>
          </a:p>
          <a:p>
            <a:r>
              <a:rPr lang="fr-CH" dirty="0"/>
              <a:t>session en ligne 2</a:t>
            </a:r>
          </a:p>
          <a:p>
            <a:endParaRPr lang="fr-CH" dirty="0"/>
          </a:p>
          <a:p>
            <a:r>
              <a:rPr lang="fr-FR" sz="1200" b="1" dirty="0"/>
              <a:t>Karin Zürcher</a:t>
            </a:r>
            <a:r>
              <a:rPr lang="fr-FR" sz="1200" dirty="0"/>
              <a:t>, </a:t>
            </a:r>
            <a:r>
              <a:rPr lang="fr-FR" sz="1200" dirty="0" err="1"/>
              <a:t>MSc</a:t>
            </a:r>
            <a:r>
              <a:rPr lang="fr-FR" sz="1200" dirty="0"/>
              <a:t>, MPH</a:t>
            </a:r>
          </a:p>
          <a:p>
            <a:r>
              <a:rPr lang="fr-FR" sz="1200" dirty="0"/>
              <a:t>Adjointe à la cheffe du Département Promotion de la santé et préventions (DPSP) </a:t>
            </a:r>
          </a:p>
          <a:p>
            <a:r>
              <a:rPr lang="fr-FR" sz="1200" dirty="0"/>
              <a:t>Unisanté, Lausanne  </a:t>
            </a:r>
          </a:p>
          <a:p>
            <a:endParaRPr lang="fr-FR" sz="1200" dirty="0"/>
          </a:p>
          <a:p>
            <a:r>
              <a:rPr lang="fr-FR" sz="1200" dirty="0"/>
              <a:t>7.01.2025</a:t>
            </a:r>
          </a:p>
        </p:txBody>
      </p:sp>
    </p:spTree>
    <p:extLst>
      <p:ext uri="{BB962C8B-B14F-4D97-AF65-F5344CB8AC3E}">
        <p14:creationId xmlns:p14="http://schemas.microsoft.com/office/powerpoint/2010/main" val="2115435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0AFC33EE-A37B-3289-1A52-4FC70D6924FE}"/>
              </a:ext>
            </a:extLst>
          </p:cNvPr>
          <p:cNvSpPr>
            <a:spLocks noGrp="1"/>
          </p:cNvSpPr>
          <p:nvPr>
            <p:ph type="sldNum" sz="quarter" idx="12"/>
          </p:nvPr>
        </p:nvSpPr>
        <p:spPr/>
        <p:txBody>
          <a:bodyPr/>
          <a:lstStyle/>
          <a:p>
            <a:fld id="{E38066B1-5D95-A84B-B76E-9182D90F246B}" type="slidenum">
              <a:rPr lang="fr-CH" smtClean="0"/>
              <a:pPr/>
              <a:t>10</a:t>
            </a:fld>
            <a:endParaRPr lang="fr-CH"/>
          </a:p>
        </p:txBody>
      </p:sp>
      <p:sp>
        <p:nvSpPr>
          <p:cNvPr id="3" name="Titre 2">
            <a:extLst>
              <a:ext uri="{FF2B5EF4-FFF2-40B4-BE49-F238E27FC236}">
                <a16:creationId xmlns:a16="http://schemas.microsoft.com/office/drawing/2014/main" id="{B18A9E83-4A14-C44F-6A27-8FF5750EDA5A}"/>
              </a:ext>
            </a:extLst>
          </p:cNvPr>
          <p:cNvSpPr>
            <a:spLocks noGrp="1"/>
          </p:cNvSpPr>
          <p:nvPr>
            <p:ph type="title"/>
          </p:nvPr>
        </p:nvSpPr>
        <p:spPr>
          <a:xfrm>
            <a:off x="244818" y="33468"/>
            <a:ext cx="8441982" cy="619080"/>
          </a:xfrm>
        </p:spPr>
        <p:txBody>
          <a:bodyPr/>
          <a:lstStyle/>
          <a:p>
            <a:r>
              <a:rPr lang="fr-CH" sz="1600" dirty="0">
                <a:solidFill>
                  <a:srgbClr val="43484C"/>
                </a:solidFill>
                <a:latin typeface="Arial" pitchFamily="34" charset="0"/>
                <a:ea typeface="+mn-ea"/>
                <a:cs typeface="Arial" pitchFamily="34" charset="0"/>
              </a:rPr>
              <a:t>Égalité des chances: chiffres et données pour la Suisse (OFS, 2018)</a:t>
            </a:r>
          </a:p>
        </p:txBody>
      </p:sp>
      <p:pic>
        <p:nvPicPr>
          <p:cNvPr id="12" name="Image 11">
            <a:extLst>
              <a:ext uri="{FF2B5EF4-FFF2-40B4-BE49-F238E27FC236}">
                <a16:creationId xmlns:a16="http://schemas.microsoft.com/office/drawing/2014/main" id="{97D32DF4-660F-94F5-5818-4364759DD4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929" y="869927"/>
            <a:ext cx="2149313" cy="2633290"/>
          </a:xfrm>
          <a:prstGeom prst="rect">
            <a:avLst/>
          </a:prstGeom>
          <a:ln>
            <a:noFill/>
          </a:ln>
          <a:effectLst>
            <a:outerShdw blurRad="292100" dist="139700" dir="2700000" algn="tl" rotWithShape="0">
              <a:srgbClr val="333333">
                <a:alpha val="65000"/>
              </a:srgbClr>
            </a:outerShdw>
          </a:effectLst>
        </p:spPr>
      </p:pic>
      <p:pic>
        <p:nvPicPr>
          <p:cNvPr id="16" name="Image 15">
            <a:extLst>
              <a:ext uri="{FF2B5EF4-FFF2-40B4-BE49-F238E27FC236}">
                <a16:creationId xmlns:a16="http://schemas.microsoft.com/office/drawing/2014/main" id="{C9041D73-ECA2-D904-1E7C-3C6454D0252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11700" y="869927"/>
            <a:ext cx="2048152" cy="2638298"/>
          </a:xfrm>
          <a:prstGeom prst="rect">
            <a:avLst/>
          </a:prstGeom>
          <a:ln>
            <a:noFill/>
          </a:ln>
          <a:effectLst>
            <a:outerShdw blurRad="292100" dist="139700" dir="2700000" algn="tl" rotWithShape="0">
              <a:srgbClr val="333333">
                <a:alpha val="65000"/>
              </a:srgbClr>
            </a:outerShdw>
          </a:effectLst>
        </p:spPr>
      </p:pic>
      <p:pic>
        <p:nvPicPr>
          <p:cNvPr id="22" name="Image 21">
            <a:extLst>
              <a:ext uri="{FF2B5EF4-FFF2-40B4-BE49-F238E27FC236}">
                <a16:creationId xmlns:a16="http://schemas.microsoft.com/office/drawing/2014/main" id="{41B1C3AB-E3AF-BA5E-616C-F8C8FE5079F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16435" y="855731"/>
            <a:ext cx="2048152" cy="2639332"/>
          </a:xfrm>
          <a:prstGeom prst="rect">
            <a:avLst/>
          </a:prstGeom>
        </p:spPr>
      </p:pic>
      <p:pic>
        <p:nvPicPr>
          <p:cNvPr id="4" name="Image 3">
            <a:extLst>
              <a:ext uri="{FF2B5EF4-FFF2-40B4-BE49-F238E27FC236}">
                <a16:creationId xmlns:a16="http://schemas.microsoft.com/office/drawing/2014/main" id="{C3AFB6C8-E407-B832-A070-9E1FA4194F8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621083" y="855731"/>
            <a:ext cx="2077433" cy="264748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23918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F5AC3E9B-22E9-7E7B-C6DC-2466BEBF39BF}"/>
              </a:ext>
            </a:extLst>
          </p:cNvPr>
          <p:cNvSpPr>
            <a:spLocks noGrp="1"/>
          </p:cNvSpPr>
          <p:nvPr>
            <p:ph type="sldNum" sz="quarter" idx="12"/>
          </p:nvPr>
        </p:nvSpPr>
        <p:spPr/>
        <p:txBody>
          <a:bodyPr/>
          <a:lstStyle/>
          <a:p>
            <a:fld id="{E38066B1-5D95-A84B-B76E-9182D90F246B}" type="slidenum">
              <a:rPr lang="fr-CH" smtClean="0"/>
              <a:pPr/>
              <a:t>11</a:t>
            </a:fld>
            <a:endParaRPr lang="fr-CH"/>
          </a:p>
        </p:txBody>
      </p:sp>
      <p:pic>
        <p:nvPicPr>
          <p:cNvPr id="5" name="Image 4">
            <a:extLst>
              <a:ext uri="{FF2B5EF4-FFF2-40B4-BE49-F238E27FC236}">
                <a16:creationId xmlns:a16="http://schemas.microsoft.com/office/drawing/2014/main" id="{74DB4D00-60B0-5150-4AD8-EC1DB718C57F}"/>
              </a:ext>
            </a:extLst>
          </p:cNvPr>
          <p:cNvPicPr>
            <a:picLocks noChangeAspect="1"/>
          </p:cNvPicPr>
          <p:nvPr/>
        </p:nvPicPr>
        <p:blipFill>
          <a:blip r:embed="rId3"/>
          <a:stretch>
            <a:fillRect/>
          </a:stretch>
        </p:blipFill>
        <p:spPr>
          <a:xfrm>
            <a:off x="1238307" y="948948"/>
            <a:ext cx="7040463" cy="2960111"/>
          </a:xfrm>
          <a:prstGeom prst="rect">
            <a:avLst/>
          </a:prstGeom>
        </p:spPr>
      </p:pic>
      <p:sp>
        <p:nvSpPr>
          <p:cNvPr id="6" name="Espace réservé du contenu 3">
            <a:extLst>
              <a:ext uri="{FF2B5EF4-FFF2-40B4-BE49-F238E27FC236}">
                <a16:creationId xmlns:a16="http://schemas.microsoft.com/office/drawing/2014/main" id="{21AA9449-CA58-053B-2FAA-C4559A3896D4}"/>
              </a:ext>
            </a:extLst>
          </p:cNvPr>
          <p:cNvSpPr txBox="1">
            <a:spLocks/>
          </p:cNvSpPr>
          <p:nvPr/>
        </p:nvSpPr>
        <p:spPr>
          <a:xfrm>
            <a:off x="106632" y="173469"/>
            <a:ext cx="8869842" cy="4322329"/>
          </a:xfrm>
          <a:prstGeom prst="rect">
            <a:avLst/>
          </a:prstGeom>
        </p:spPr>
        <p:txBody>
          <a:bodyPr vert="horz" lIns="91440" tIns="45720" rIns="91440" bIns="45720" rtlCol="0">
            <a:noAutofit/>
          </a:bodyPr>
          <a:lstStyle>
            <a:lvl1pPr marL="457200" indent="-457200" algn="l" defTabSz="914400" rtl="0" eaLnBrk="1" latinLnBrk="0" hangingPunct="1">
              <a:spcBef>
                <a:spcPct val="20000"/>
              </a:spcBef>
              <a:buClr>
                <a:srgbClr val="B61239"/>
              </a:buClr>
              <a:buFont typeface="Arial"/>
              <a:buChar char="•"/>
              <a:defRPr sz="2800" kern="1200">
                <a:solidFill>
                  <a:srgbClr val="43484C"/>
                </a:solidFill>
                <a:latin typeface="Arial" pitchFamily="34" charset="0"/>
                <a:ea typeface="+mn-ea"/>
                <a:cs typeface="Arial" pitchFamily="34" charset="0"/>
              </a:defRPr>
            </a:lvl1pPr>
            <a:lvl2pPr marL="800100" indent="-342900" algn="l" defTabSz="914400" rtl="0" eaLnBrk="1" latinLnBrk="0" hangingPunct="1">
              <a:spcBef>
                <a:spcPct val="20000"/>
              </a:spcBef>
              <a:buClr>
                <a:srgbClr val="B61239"/>
              </a:buClr>
              <a:buFont typeface="Arial"/>
              <a:buChar char="•"/>
              <a:defRPr sz="2400" kern="1200">
                <a:solidFill>
                  <a:srgbClr val="43484C"/>
                </a:solidFill>
                <a:latin typeface="Arial" pitchFamily="34" charset="0"/>
                <a:ea typeface="+mn-ea"/>
                <a:cs typeface="Arial" pitchFamily="34" charset="0"/>
              </a:defRPr>
            </a:lvl2pPr>
            <a:lvl3pPr marL="1257300" indent="-342900" algn="l" defTabSz="914400" rtl="0" eaLnBrk="1" latinLnBrk="0" hangingPunct="1">
              <a:spcBef>
                <a:spcPct val="20000"/>
              </a:spcBef>
              <a:buClr>
                <a:srgbClr val="B61239"/>
              </a:buClr>
              <a:buFont typeface="Arial"/>
              <a:buChar char="•"/>
              <a:defRPr sz="2000" kern="1200">
                <a:solidFill>
                  <a:srgbClr val="43484C"/>
                </a:solidFill>
                <a:latin typeface="Arial" pitchFamily="34" charset="0"/>
                <a:ea typeface="+mn-ea"/>
                <a:cs typeface="Arial" pitchFamily="34" charset="0"/>
              </a:defRPr>
            </a:lvl3pPr>
            <a:lvl4pPr marL="1657350" indent="-285750" algn="l" defTabSz="914400" rtl="0" eaLnBrk="1" latinLnBrk="0" hangingPunct="1">
              <a:spcBef>
                <a:spcPct val="20000"/>
              </a:spcBef>
              <a:buClr>
                <a:srgbClr val="B61239"/>
              </a:buClr>
              <a:buFont typeface="Arial"/>
              <a:buChar char="•"/>
              <a:defRPr sz="1600" kern="1200">
                <a:solidFill>
                  <a:srgbClr val="43484C"/>
                </a:solidFill>
                <a:latin typeface="Arial" pitchFamily="34" charset="0"/>
                <a:ea typeface="+mn-ea"/>
                <a:cs typeface="Arial" pitchFamily="34" charset="0"/>
              </a:defRPr>
            </a:lvl4pPr>
            <a:lvl5pPr marL="2000250" indent="-171450" algn="l" defTabSz="914400" rtl="0" eaLnBrk="1" latinLnBrk="0" hangingPunct="1">
              <a:spcBef>
                <a:spcPct val="20000"/>
              </a:spcBef>
              <a:buClr>
                <a:srgbClr val="B61239"/>
              </a:buClr>
              <a:buFont typeface="Arial"/>
              <a:buChar char="•"/>
              <a:defRPr sz="1200" kern="1200">
                <a:solidFill>
                  <a:srgbClr val="43484C"/>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CH" sz="1600" dirty="0"/>
              <a:t>La </a:t>
            </a:r>
            <a:r>
              <a:rPr lang="fr-CH" sz="1600" b="1" dirty="0">
                <a:solidFill>
                  <a:srgbClr val="B61239"/>
                </a:solidFill>
                <a:latin typeface="Arial Unicode MS"/>
                <a:ea typeface="+mj-ea"/>
              </a:rPr>
              <a:t>promotion de la santé </a:t>
            </a:r>
            <a:r>
              <a:rPr lang="fr-CH" sz="1600" dirty="0"/>
              <a:t>: définition (OMS, Charte d'Ottawa, 1986)  </a:t>
            </a:r>
          </a:p>
        </p:txBody>
      </p:sp>
    </p:spTree>
    <p:extLst>
      <p:ext uri="{BB962C8B-B14F-4D97-AF65-F5344CB8AC3E}">
        <p14:creationId xmlns:p14="http://schemas.microsoft.com/office/powerpoint/2010/main" val="131012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E38066B1-5D95-A84B-B76E-9182D90F246B}" type="slidenum">
              <a:rPr lang="fr-CH" smtClean="0"/>
              <a:pPr/>
              <a:t>12</a:t>
            </a:fld>
            <a:endParaRPr lang="fr-CH"/>
          </a:p>
        </p:txBody>
      </p:sp>
      <p:pic>
        <p:nvPicPr>
          <p:cNvPr id="4" name="Imag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43001" y="750683"/>
            <a:ext cx="6584127" cy="3679696"/>
          </a:xfrm>
          <a:prstGeom prst="rect">
            <a:avLst/>
          </a:prstGeom>
        </p:spPr>
      </p:pic>
      <p:sp>
        <p:nvSpPr>
          <p:cNvPr id="5" name="ZoneTexte 4"/>
          <p:cNvSpPr txBox="1"/>
          <p:nvPr/>
        </p:nvSpPr>
        <p:spPr>
          <a:xfrm rot="16200000">
            <a:off x="6194625" y="2389508"/>
            <a:ext cx="3363221" cy="161583"/>
          </a:xfrm>
          <a:prstGeom prst="rect">
            <a:avLst/>
          </a:prstGeom>
          <a:noFill/>
        </p:spPr>
        <p:txBody>
          <a:bodyPr wrap="square" rtlCol="0">
            <a:spAutoFit/>
          </a:bodyPr>
          <a:lstStyle/>
          <a:p>
            <a:r>
              <a:rPr lang="fr-CH" sz="450" dirty="0">
                <a:latin typeface="Arial" panose="020B0604020202020204" pitchFamily="34" charset="0"/>
                <a:cs typeface="Arial" panose="020B0604020202020204" pitchFamily="34" charset="0"/>
              </a:rPr>
              <a:t>https://</a:t>
            </a:r>
            <a:r>
              <a:rPr lang="fr-CH" sz="450" dirty="0">
                <a:latin typeface="Arial" panose="020B0604020202020204" pitchFamily="34" charset="0"/>
                <a:cs typeface="Arial" panose="020B0604020202020204" pitchFamily="34" charset="0"/>
                <a:hlinkClick r:id="rId4"/>
              </a:rPr>
              <a:t>www.promosante-idf.fr/agir/methodologie-de-projet-en-promotion-de-la-sante/fiche-2-objectifs</a:t>
            </a:r>
            <a:endParaRPr lang="fr-CH" sz="450" dirty="0">
              <a:latin typeface="Arial" panose="020B0604020202020204" pitchFamily="34" charset="0"/>
              <a:cs typeface="Arial" panose="020B0604020202020204" pitchFamily="34" charset="0"/>
            </a:endParaRPr>
          </a:p>
        </p:txBody>
      </p:sp>
      <p:sp>
        <p:nvSpPr>
          <p:cNvPr id="8" name="Espace réservé du contenu 3">
            <a:extLst>
              <a:ext uri="{FF2B5EF4-FFF2-40B4-BE49-F238E27FC236}">
                <a16:creationId xmlns:a16="http://schemas.microsoft.com/office/drawing/2014/main" id="{387F214F-62DD-DBDC-6C8D-0AF504339B00}"/>
              </a:ext>
            </a:extLst>
          </p:cNvPr>
          <p:cNvSpPr txBox="1">
            <a:spLocks/>
          </p:cNvSpPr>
          <p:nvPr/>
        </p:nvSpPr>
        <p:spPr>
          <a:xfrm>
            <a:off x="106632" y="173469"/>
            <a:ext cx="8869842" cy="4322329"/>
          </a:xfrm>
          <a:prstGeom prst="rect">
            <a:avLst/>
          </a:prstGeom>
        </p:spPr>
        <p:txBody>
          <a:bodyPr vert="horz" lIns="91440" tIns="45720" rIns="91440" bIns="45720" rtlCol="0">
            <a:noAutofit/>
          </a:bodyPr>
          <a:lstStyle>
            <a:lvl1pPr marL="457200" indent="-457200" algn="l" defTabSz="914400" rtl="0" eaLnBrk="1" latinLnBrk="0" hangingPunct="1">
              <a:spcBef>
                <a:spcPct val="20000"/>
              </a:spcBef>
              <a:buClr>
                <a:srgbClr val="B61239"/>
              </a:buClr>
              <a:buFont typeface="Arial"/>
              <a:buChar char="•"/>
              <a:defRPr sz="2800" kern="1200">
                <a:solidFill>
                  <a:srgbClr val="43484C"/>
                </a:solidFill>
                <a:latin typeface="Arial" pitchFamily="34" charset="0"/>
                <a:ea typeface="+mn-ea"/>
                <a:cs typeface="Arial" pitchFamily="34" charset="0"/>
              </a:defRPr>
            </a:lvl1pPr>
            <a:lvl2pPr marL="800100" indent="-342900" algn="l" defTabSz="914400" rtl="0" eaLnBrk="1" latinLnBrk="0" hangingPunct="1">
              <a:spcBef>
                <a:spcPct val="20000"/>
              </a:spcBef>
              <a:buClr>
                <a:srgbClr val="B61239"/>
              </a:buClr>
              <a:buFont typeface="Arial"/>
              <a:buChar char="•"/>
              <a:defRPr sz="2400" kern="1200">
                <a:solidFill>
                  <a:srgbClr val="43484C"/>
                </a:solidFill>
                <a:latin typeface="Arial" pitchFamily="34" charset="0"/>
                <a:ea typeface="+mn-ea"/>
                <a:cs typeface="Arial" pitchFamily="34" charset="0"/>
              </a:defRPr>
            </a:lvl2pPr>
            <a:lvl3pPr marL="1257300" indent="-342900" algn="l" defTabSz="914400" rtl="0" eaLnBrk="1" latinLnBrk="0" hangingPunct="1">
              <a:spcBef>
                <a:spcPct val="20000"/>
              </a:spcBef>
              <a:buClr>
                <a:srgbClr val="B61239"/>
              </a:buClr>
              <a:buFont typeface="Arial"/>
              <a:buChar char="•"/>
              <a:defRPr sz="2000" kern="1200">
                <a:solidFill>
                  <a:srgbClr val="43484C"/>
                </a:solidFill>
                <a:latin typeface="Arial" pitchFamily="34" charset="0"/>
                <a:ea typeface="+mn-ea"/>
                <a:cs typeface="Arial" pitchFamily="34" charset="0"/>
              </a:defRPr>
            </a:lvl3pPr>
            <a:lvl4pPr marL="1657350" indent="-285750" algn="l" defTabSz="914400" rtl="0" eaLnBrk="1" latinLnBrk="0" hangingPunct="1">
              <a:spcBef>
                <a:spcPct val="20000"/>
              </a:spcBef>
              <a:buClr>
                <a:srgbClr val="B61239"/>
              </a:buClr>
              <a:buFont typeface="Arial"/>
              <a:buChar char="•"/>
              <a:defRPr sz="1600" kern="1200">
                <a:solidFill>
                  <a:srgbClr val="43484C"/>
                </a:solidFill>
                <a:latin typeface="Arial" pitchFamily="34" charset="0"/>
                <a:ea typeface="+mn-ea"/>
                <a:cs typeface="Arial" pitchFamily="34" charset="0"/>
              </a:defRPr>
            </a:lvl4pPr>
            <a:lvl5pPr marL="2000250" indent="-171450" algn="l" defTabSz="914400" rtl="0" eaLnBrk="1" latinLnBrk="0" hangingPunct="1">
              <a:spcBef>
                <a:spcPct val="20000"/>
              </a:spcBef>
              <a:buClr>
                <a:srgbClr val="B61239"/>
              </a:buClr>
              <a:buFont typeface="Arial"/>
              <a:buChar char="•"/>
              <a:defRPr sz="1200" kern="1200">
                <a:solidFill>
                  <a:srgbClr val="43484C"/>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CH" sz="1600" dirty="0"/>
              <a:t>5 axes de la promotion de la santé : exemple du surpoids et de l’obésité </a:t>
            </a:r>
          </a:p>
        </p:txBody>
      </p:sp>
    </p:spTree>
    <p:extLst>
      <p:ext uri="{BB962C8B-B14F-4D97-AF65-F5344CB8AC3E}">
        <p14:creationId xmlns:p14="http://schemas.microsoft.com/office/powerpoint/2010/main" val="35470636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E38066B1-5D95-A84B-B76E-9182D90F246B}" type="slidenum">
              <a:rPr lang="fr-CH" smtClean="0"/>
              <a:pPr/>
              <a:t>13</a:t>
            </a:fld>
            <a:endParaRPr lang="fr-CH"/>
          </a:p>
        </p:txBody>
      </p:sp>
      <p:sp>
        <p:nvSpPr>
          <p:cNvPr id="3" name="Titre 2"/>
          <p:cNvSpPr>
            <a:spLocks noGrp="1"/>
          </p:cNvSpPr>
          <p:nvPr>
            <p:ph type="title"/>
          </p:nvPr>
        </p:nvSpPr>
        <p:spPr>
          <a:xfrm>
            <a:off x="457200" y="33468"/>
            <a:ext cx="8229600" cy="3837492"/>
          </a:xfrm>
        </p:spPr>
        <p:txBody>
          <a:bodyPr/>
          <a:lstStyle/>
          <a:p>
            <a:r>
              <a:rPr lang="fr-CH" sz="2200" b="1" dirty="0"/>
              <a:t>Q2 D’où proviennent les quelque 4,5% des coûts totaux alloués à la promotion de la santé et à la prévention ? A qui est destiné cet argent, que fait-on avec ?</a:t>
            </a:r>
          </a:p>
        </p:txBody>
      </p:sp>
    </p:spTree>
    <p:extLst>
      <p:ext uri="{BB962C8B-B14F-4D97-AF65-F5344CB8AC3E}">
        <p14:creationId xmlns:p14="http://schemas.microsoft.com/office/powerpoint/2010/main" val="3153175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00C0910A-3E16-F130-4A4F-6650AF20F3D3}"/>
              </a:ext>
            </a:extLst>
          </p:cNvPr>
          <p:cNvSpPr>
            <a:spLocks noGrp="1"/>
          </p:cNvSpPr>
          <p:nvPr>
            <p:ph type="sldNum" sz="quarter" idx="12"/>
          </p:nvPr>
        </p:nvSpPr>
        <p:spPr/>
        <p:txBody>
          <a:bodyPr/>
          <a:lstStyle/>
          <a:p>
            <a:fld id="{E38066B1-5D95-A84B-B76E-9182D90F246B}" type="slidenum">
              <a:rPr lang="fr-CH" smtClean="0"/>
              <a:pPr/>
              <a:t>14</a:t>
            </a:fld>
            <a:endParaRPr lang="fr-CH"/>
          </a:p>
        </p:txBody>
      </p:sp>
      <p:sp>
        <p:nvSpPr>
          <p:cNvPr id="7" name="Rectangle 6">
            <a:extLst>
              <a:ext uri="{FF2B5EF4-FFF2-40B4-BE49-F238E27FC236}">
                <a16:creationId xmlns:a16="http://schemas.microsoft.com/office/drawing/2014/main" id="{086F60BB-3FC4-B42E-0F20-D01050CC7FBD}"/>
              </a:ext>
            </a:extLst>
          </p:cNvPr>
          <p:cNvSpPr/>
          <p:nvPr/>
        </p:nvSpPr>
        <p:spPr>
          <a:xfrm>
            <a:off x="313267" y="4495800"/>
            <a:ext cx="7636933" cy="49953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9" name="Image 8">
            <a:extLst>
              <a:ext uri="{FF2B5EF4-FFF2-40B4-BE49-F238E27FC236}">
                <a16:creationId xmlns:a16="http://schemas.microsoft.com/office/drawing/2014/main" id="{D85E742B-5A49-F52A-F44A-88159F07EA91}"/>
              </a:ext>
            </a:extLst>
          </p:cNvPr>
          <p:cNvPicPr>
            <a:picLocks noChangeAspect="1"/>
          </p:cNvPicPr>
          <p:nvPr/>
        </p:nvPicPr>
        <p:blipFill>
          <a:blip r:embed="rId3"/>
          <a:stretch>
            <a:fillRect/>
          </a:stretch>
        </p:blipFill>
        <p:spPr>
          <a:xfrm>
            <a:off x="365164" y="250573"/>
            <a:ext cx="8382000" cy="4690241"/>
          </a:xfrm>
          <a:prstGeom prst="rect">
            <a:avLst/>
          </a:prstGeom>
        </p:spPr>
      </p:pic>
      <p:sp>
        <p:nvSpPr>
          <p:cNvPr id="10" name="ZoneTexte 9">
            <a:extLst>
              <a:ext uri="{FF2B5EF4-FFF2-40B4-BE49-F238E27FC236}">
                <a16:creationId xmlns:a16="http://schemas.microsoft.com/office/drawing/2014/main" id="{99EFFED6-D023-935F-67B3-EAAEB0D2FB8C}"/>
              </a:ext>
            </a:extLst>
          </p:cNvPr>
          <p:cNvSpPr txBox="1"/>
          <p:nvPr/>
        </p:nvSpPr>
        <p:spPr>
          <a:xfrm>
            <a:off x="6278034" y="1464734"/>
            <a:ext cx="1092200" cy="400110"/>
          </a:xfrm>
          <a:prstGeom prst="rect">
            <a:avLst/>
          </a:prstGeom>
          <a:noFill/>
        </p:spPr>
        <p:txBody>
          <a:bodyPr wrap="square" rtlCol="0">
            <a:spAutoFit/>
          </a:bodyPr>
          <a:lstStyle/>
          <a:p>
            <a:r>
              <a:rPr lang="fr-CH" sz="2000" dirty="0">
                <a:latin typeface="Arial" panose="020B0604020202020204" pitchFamily="34" charset="0"/>
                <a:cs typeface="Arial" panose="020B0604020202020204" pitchFamily="34" charset="0"/>
              </a:rPr>
              <a:t>15.9%</a:t>
            </a:r>
          </a:p>
        </p:txBody>
      </p:sp>
      <p:sp>
        <p:nvSpPr>
          <p:cNvPr id="11" name="ZoneTexte 10">
            <a:extLst>
              <a:ext uri="{FF2B5EF4-FFF2-40B4-BE49-F238E27FC236}">
                <a16:creationId xmlns:a16="http://schemas.microsoft.com/office/drawing/2014/main" id="{C08E481F-9C24-4B8F-55B4-75A2518C34FD}"/>
              </a:ext>
            </a:extLst>
          </p:cNvPr>
          <p:cNvSpPr txBox="1"/>
          <p:nvPr/>
        </p:nvSpPr>
        <p:spPr>
          <a:xfrm>
            <a:off x="1727200" y="3285293"/>
            <a:ext cx="1092200" cy="400110"/>
          </a:xfrm>
          <a:prstGeom prst="rect">
            <a:avLst/>
          </a:prstGeom>
          <a:noFill/>
        </p:spPr>
        <p:txBody>
          <a:bodyPr wrap="square" rtlCol="0">
            <a:spAutoFit/>
          </a:bodyPr>
          <a:lstStyle/>
          <a:p>
            <a:r>
              <a:rPr lang="fr-CH" sz="2000" dirty="0">
                <a:latin typeface="Arial" panose="020B0604020202020204" pitchFamily="34" charset="0"/>
                <a:cs typeface="Arial" panose="020B0604020202020204" pitchFamily="34" charset="0"/>
              </a:rPr>
              <a:t>20.1%</a:t>
            </a:r>
          </a:p>
        </p:txBody>
      </p:sp>
      <p:sp>
        <p:nvSpPr>
          <p:cNvPr id="12" name="ZoneTexte 11">
            <a:extLst>
              <a:ext uri="{FF2B5EF4-FFF2-40B4-BE49-F238E27FC236}">
                <a16:creationId xmlns:a16="http://schemas.microsoft.com/office/drawing/2014/main" id="{6FF530FB-2399-1E4D-ADEB-CE0F6DAC194D}"/>
              </a:ext>
            </a:extLst>
          </p:cNvPr>
          <p:cNvSpPr txBox="1"/>
          <p:nvPr/>
        </p:nvSpPr>
        <p:spPr>
          <a:xfrm>
            <a:off x="4351867" y="1583267"/>
            <a:ext cx="1092200" cy="400110"/>
          </a:xfrm>
          <a:prstGeom prst="rect">
            <a:avLst/>
          </a:prstGeom>
          <a:noFill/>
        </p:spPr>
        <p:txBody>
          <a:bodyPr wrap="square" rtlCol="0">
            <a:spAutoFit/>
          </a:bodyPr>
          <a:lstStyle/>
          <a:p>
            <a:r>
              <a:rPr lang="fr-CH" sz="2000" dirty="0">
                <a:latin typeface="Arial" panose="020B0604020202020204" pitchFamily="34" charset="0"/>
                <a:cs typeface="Arial" panose="020B0604020202020204" pitchFamily="34" charset="0"/>
              </a:rPr>
              <a:t>21%</a:t>
            </a:r>
          </a:p>
        </p:txBody>
      </p:sp>
      <p:sp>
        <p:nvSpPr>
          <p:cNvPr id="13" name="ZoneTexte 12">
            <a:extLst>
              <a:ext uri="{FF2B5EF4-FFF2-40B4-BE49-F238E27FC236}">
                <a16:creationId xmlns:a16="http://schemas.microsoft.com/office/drawing/2014/main" id="{D589305C-4FA9-FB4F-AB1C-FCF5368DB7AE}"/>
              </a:ext>
            </a:extLst>
          </p:cNvPr>
          <p:cNvSpPr txBox="1"/>
          <p:nvPr/>
        </p:nvSpPr>
        <p:spPr>
          <a:xfrm>
            <a:off x="1879600" y="1735667"/>
            <a:ext cx="1092200" cy="400110"/>
          </a:xfrm>
          <a:prstGeom prst="rect">
            <a:avLst/>
          </a:prstGeom>
          <a:noFill/>
        </p:spPr>
        <p:txBody>
          <a:bodyPr wrap="square" rtlCol="0">
            <a:spAutoFit/>
          </a:bodyPr>
          <a:lstStyle/>
          <a:p>
            <a:r>
              <a:rPr lang="fr-CH" sz="2000" dirty="0">
                <a:latin typeface="Arial" panose="020B0604020202020204" pitchFamily="34" charset="0"/>
                <a:cs typeface="Arial" panose="020B0604020202020204" pitchFamily="34" charset="0"/>
              </a:rPr>
              <a:t>21.4%</a:t>
            </a:r>
          </a:p>
        </p:txBody>
      </p:sp>
      <p:sp>
        <p:nvSpPr>
          <p:cNvPr id="14" name="ZoneTexte 13">
            <a:extLst>
              <a:ext uri="{FF2B5EF4-FFF2-40B4-BE49-F238E27FC236}">
                <a16:creationId xmlns:a16="http://schemas.microsoft.com/office/drawing/2014/main" id="{B4B1B75B-CDEF-FAAA-B266-07FA7D1907DC}"/>
              </a:ext>
            </a:extLst>
          </p:cNvPr>
          <p:cNvSpPr txBox="1"/>
          <p:nvPr/>
        </p:nvSpPr>
        <p:spPr>
          <a:xfrm>
            <a:off x="6278034" y="2915679"/>
            <a:ext cx="1092200" cy="400110"/>
          </a:xfrm>
          <a:prstGeom prst="rect">
            <a:avLst/>
          </a:prstGeom>
          <a:noFill/>
        </p:spPr>
        <p:txBody>
          <a:bodyPr wrap="square" rtlCol="0">
            <a:spAutoFit/>
          </a:bodyPr>
          <a:lstStyle/>
          <a:p>
            <a:r>
              <a:rPr lang="fr-CH" sz="2000" dirty="0">
                <a:latin typeface="Arial" panose="020B0604020202020204" pitchFamily="34" charset="0"/>
                <a:cs typeface="Arial" panose="020B0604020202020204" pitchFamily="34" charset="0"/>
              </a:rPr>
              <a:t>10.8%</a:t>
            </a:r>
          </a:p>
        </p:txBody>
      </p:sp>
      <p:sp>
        <p:nvSpPr>
          <p:cNvPr id="15" name="ZoneTexte 14">
            <a:extLst>
              <a:ext uri="{FF2B5EF4-FFF2-40B4-BE49-F238E27FC236}">
                <a16:creationId xmlns:a16="http://schemas.microsoft.com/office/drawing/2014/main" id="{275642DF-D62D-416F-FB7B-71129F736D5E}"/>
              </a:ext>
            </a:extLst>
          </p:cNvPr>
          <p:cNvSpPr txBox="1"/>
          <p:nvPr/>
        </p:nvSpPr>
        <p:spPr>
          <a:xfrm>
            <a:off x="4897967" y="3961768"/>
            <a:ext cx="1092200" cy="400110"/>
          </a:xfrm>
          <a:prstGeom prst="rect">
            <a:avLst/>
          </a:prstGeom>
          <a:noFill/>
        </p:spPr>
        <p:txBody>
          <a:bodyPr wrap="square" rtlCol="0">
            <a:spAutoFit/>
          </a:bodyPr>
          <a:lstStyle/>
          <a:p>
            <a:r>
              <a:rPr lang="fr-CH" sz="2000" dirty="0">
                <a:latin typeface="Arial" panose="020B0604020202020204" pitchFamily="34" charset="0"/>
                <a:cs typeface="Arial" panose="020B0604020202020204" pitchFamily="34" charset="0"/>
              </a:rPr>
              <a:t>2.4%</a:t>
            </a:r>
          </a:p>
        </p:txBody>
      </p:sp>
      <p:sp>
        <p:nvSpPr>
          <p:cNvPr id="16" name="ZoneTexte 15">
            <a:extLst>
              <a:ext uri="{FF2B5EF4-FFF2-40B4-BE49-F238E27FC236}">
                <a16:creationId xmlns:a16="http://schemas.microsoft.com/office/drawing/2014/main" id="{A025040D-B4DD-1178-1B10-C3CEF93C49C7}"/>
              </a:ext>
            </a:extLst>
          </p:cNvPr>
          <p:cNvSpPr txBox="1"/>
          <p:nvPr/>
        </p:nvSpPr>
        <p:spPr>
          <a:xfrm>
            <a:off x="6073736" y="3856681"/>
            <a:ext cx="1092200" cy="400110"/>
          </a:xfrm>
          <a:prstGeom prst="rect">
            <a:avLst/>
          </a:prstGeom>
          <a:noFill/>
        </p:spPr>
        <p:txBody>
          <a:bodyPr wrap="square" rtlCol="0">
            <a:spAutoFit/>
          </a:bodyPr>
          <a:lstStyle/>
          <a:p>
            <a:r>
              <a:rPr lang="fr-CH" sz="2000" dirty="0">
                <a:latin typeface="Arial" panose="020B0604020202020204" pitchFamily="34" charset="0"/>
                <a:cs typeface="Arial" panose="020B0604020202020204" pitchFamily="34" charset="0"/>
              </a:rPr>
              <a:t>4.3%</a:t>
            </a:r>
          </a:p>
        </p:txBody>
      </p:sp>
      <p:sp>
        <p:nvSpPr>
          <p:cNvPr id="17" name="ZoneTexte 16">
            <a:extLst>
              <a:ext uri="{FF2B5EF4-FFF2-40B4-BE49-F238E27FC236}">
                <a16:creationId xmlns:a16="http://schemas.microsoft.com/office/drawing/2014/main" id="{83283EB5-1620-4DE7-2EA3-39573B55F35B}"/>
              </a:ext>
            </a:extLst>
          </p:cNvPr>
          <p:cNvSpPr txBox="1"/>
          <p:nvPr/>
        </p:nvSpPr>
        <p:spPr>
          <a:xfrm>
            <a:off x="7637654" y="3399440"/>
            <a:ext cx="1092200" cy="984885"/>
          </a:xfrm>
          <a:prstGeom prst="rect">
            <a:avLst/>
          </a:prstGeom>
          <a:noFill/>
        </p:spPr>
        <p:txBody>
          <a:bodyPr wrap="square" rtlCol="0">
            <a:spAutoFit/>
          </a:bodyPr>
          <a:lstStyle/>
          <a:p>
            <a:r>
              <a:rPr lang="fr-CH" sz="2800" b="1" dirty="0">
                <a:latin typeface="Arial" panose="020B0604020202020204" pitchFamily="34" charset="0"/>
                <a:cs typeface="Arial" panose="020B0604020202020204" pitchFamily="34" charset="0"/>
              </a:rPr>
              <a:t>4%</a:t>
            </a:r>
            <a:r>
              <a:rPr lang="fr-CH" sz="4800" b="1" dirty="0">
                <a:latin typeface="Arial" panose="020B0604020202020204" pitchFamily="34" charset="0"/>
                <a:cs typeface="Arial" panose="020B0604020202020204" pitchFamily="34" charset="0"/>
              </a:rPr>
              <a:t> </a:t>
            </a:r>
          </a:p>
          <a:p>
            <a:r>
              <a:rPr lang="fr-CH" sz="1000" b="1" dirty="0">
                <a:latin typeface="Arial" panose="020B0604020202020204" pitchFamily="34" charset="0"/>
                <a:cs typeface="Arial" panose="020B0604020202020204" pitchFamily="34" charset="0"/>
              </a:rPr>
              <a:t>(3.7 milliards)</a:t>
            </a:r>
          </a:p>
        </p:txBody>
      </p:sp>
      <p:sp>
        <p:nvSpPr>
          <p:cNvPr id="18" name="ZoneTexte 17">
            <a:extLst>
              <a:ext uri="{FF2B5EF4-FFF2-40B4-BE49-F238E27FC236}">
                <a16:creationId xmlns:a16="http://schemas.microsoft.com/office/drawing/2014/main" id="{62F7EDA4-26A1-3DF8-F8F2-A9CCBFA8812E}"/>
              </a:ext>
            </a:extLst>
          </p:cNvPr>
          <p:cNvSpPr txBox="1"/>
          <p:nvPr/>
        </p:nvSpPr>
        <p:spPr>
          <a:xfrm>
            <a:off x="4013200" y="240378"/>
            <a:ext cx="4665133" cy="646331"/>
          </a:xfrm>
          <a:prstGeom prst="rect">
            <a:avLst/>
          </a:prstGeom>
          <a:noFill/>
        </p:spPr>
        <p:txBody>
          <a:bodyPr wrap="square" rtlCol="0">
            <a:spAutoFit/>
          </a:bodyPr>
          <a:lstStyle/>
          <a:p>
            <a:r>
              <a:rPr lang="fr-CH" b="1" dirty="0">
                <a:latin typeface="Arial" panose="020B0604020202020204" pitchFamily="34" charset="0"/>
                <a:cs typeface="Arial" panose="020B0604020202020204" pitchFamily="34" charset="0"/>
              </a:rPr>
              <a:t>Au total, 92,9 milliards consacrés au système des santé en 2022 </a:t>
            </a:r>
          </a:p>
        </p:txBody>
      </p:sp>
    </p:spTree>
    <p:extLst>
      <p:ext uri="{BB962C8B-B14F-4D97-AF65-F5344CB8AC3E}">
        <p14:creationId xmlns:p14="http://schemas.microsoft.com/office/powerpoint/2010/main" val="13691021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0C7B29E2-7AD9-B861-A926-E5A8F75B64B7}"/>
              </a:ext>
            </a:extLst>
          </p:cNvPr>
          <p:cNvSpPr>
            <a:spLocks noGrp="1"/>
          </p:cNvSpPr>
          <p:nvPr>
            <p:ph type="sldNum" sz="quarter" idx="12"/>
          </p:nvPr>
        </p:nvSpPr>
        <p:spPr/>
        <p:txBody>
          <a:bodyPr/>
          <a:lstStyle/>
          <a:p>
            <a:fld id="{E38066B1-5D95-A84B-B76E-9182D90F246B}" type="slidenum">
              <a:rPr lang="fr-CH" smtClean="0"/>
              <a:pPr/>
              <a:t>15</a:t>
            </a:fld>
            <a:endParaRPr lang="fr-CH"/>
          </a:p>
        </p:txBody>
      </p:sp>
      <p:sp>
        <p:nvSpPr>
          <p:cNvPr id="8" name="ZoneTexte 7">
            <a:extLst>
              <a:ext uri="{FF2B5EF4-FFF2-40B4-BE49-F238E27FC236}">
                <a16:creationId xmlns:a16="http://schemas.microsoft.com/office/drawing/2014/main" id="{9FD345A2-6A07-21A1-D3EF-08DC07816162}"/>
              </a:ext>
            </a:extLst>
          </p:cNvPr>
          <p:cNvSpPr txBox="1"/>
          <p:nvPr/>
        </p:nvSpPr>
        <p:spPr>
          <a:xfrm>
            <a:off x="5149549" y="3016130"/>
            <a:ext cx="2843397" cy="461665"/>
          </a:xfrm>
          <a:prstGeom prst="rect">
            <a:avLst/>
          </a:prstGeom>
          <a:noFill/>
        </p:spPr>
        <p:txBody>
          <a:bodyPr wrap="square">
            <a:spAutoFit/>
          </a:bodyPr>
          <a:lstStyle/>
          <a:p>
            <a:r>
              <a:rPr lang="fr-CH" sz="800" dirty="0">
                <a:latin typeface="Arial" panose="020B0604020202020204" pitchFamily="34" charset="0"/>
                <a:cs typeface="Arial" panose="020B0604020202020204" pitchFamily="34" charset="0"/>
                <a:hlinkClick r:id="rId3"/>
              </a:rPr>
              <a:t>Source OBSAN : </a:t>
            </a:r>
          </a:p>
          <a:p>
            <a:r>
              <a:rPr lang="fr-CH" sz="800" dirty="0">
                <a:latin typeface="Arial" panose="020B0604020202020204" pitchFamily="34" charset="0"/>
                <a:cs typeface="Arial" panose="020B0604020202020204" pitchFamily="34" charset="0"/>
                <a:hlinkClick r:id="rId3"/>
              </a:rPr>
              <a:t>Dépenses pour la promotion de la santé et la prévention par régime de financement | </a:t>
            </a:r>
            <a:r>
              <a:rPr lang="fr-CH" sz="800" dirty="0" err="1">
                <a:latin typeface="Arial" panose="020B0604020202020204" pitchFamily="34" charset="0"/>
                <a:cs typeface="Arial" panose="020B0604020202020204" pitchFamily="34" charset="0"/>
                <a:hlinkClick r:id="rId3"/>
              </a:rPr>
              <a:t>MonAM</a:t>
            </a:r>
            <a:r>
              <a:rPr lang="fr-CH" sz="800" dirty="0">
                <a:latin typeface="Arial" panose="020B0604020202020204" pitchFamily="34" charset="0"/>
                <a:cs typeface="Arial" panose="020B0604020202020204" pitchFamily="34" charset="0"/>
                <a:hlinkClick r:id="rId3"/>
              </a:rPr>
              <a:t> | OFSP (admin.ch)</a:t>
            </a:r>
            <a:endParaRPr lang="fr-CH" sz="800" dirty="0">
              <a:latin typeface="Arial" panose="020B0604020202020204" pitchFamily="34" charset="0"/>
              <a:cs typeface="Arial" panose="020B0604020202020204" pitchFamily="34" charset="0"/>
            </a:endParaRPr>
          </a:p>
        </p:txBody>
      </p:sp>
      <p:sp>
        <p:nvSpPr>
          <p:cNvPr id="11" name="Espace réservé du contenu 3">
            <a:extLst>
              <a:ext uri="{FF2B5EF4-FFF2-40B4-BE49-F238E27FC236}">
                <a16:creationId xmlns:a16="http://schemas.microsoft.com/office/drawing/2014/main" id="{AB94876B-BF2B-910C-0D1A-2E5D397504B5}"/>
              </a:ext>
            </a:extLst>
          </p:cNvPr>
          <p:cNvSpPr txBox="1">
            <a:spLocks/>
          </p:cNvSpPr>
          <p:nvPr/>
        </p:nvSpPr>
        <p:spPr>
          <a:xfrm>
            <a:off x="106632" y="82029"/>
            <a:ext cx="8869842" cy="4322329"/>
          </a:xfrm>
          <a:prstGeom prst="rect">
            <a:avLst/>
          </a:prstGeom>
        </p:spPr>
        <p:txBody>
          <a:bodyPr vert="horz" lIns="91440" tIns="45720" rIns="91440" bIns="45720" rtlCol="0">
            <a:noAutofit/>
          </a:bodyPr>
          <a:lstStyle>
            <a:lvl1pPr marL="457200" indent="-457200" algn="l" defTabSz="914400" rtl="0" eaLnBrk="1" latinLnBrk="0" hangingPunct="1">
              <a:spcBef>
                <a:spcPct val="20000"/>
              </a:spcBef>
              <a:buClr>
                <a:srgbClr val="B61239"/>
              </a:buClr>
              <a:buFont typeface="Arial"/>
              <a:buChar char="•"/>
              <a:defRPr sz="2800" kern="1200">
                <a:solidFill>
                  <a:srgbClr val="43484C"/>
                </a:solidFill>
                <a:latin typeface="Arial" pitchFamily="34" charset="0"/>
                <a:ea typeface="+mn-ea"/>
                <a:cs typeface="Arial" pitchFamily="34" charset="0"/>
              </a:defRPr>
            </a:lvl1pPr>
            <a:lvl2pPr marL="800100" indent="-342900" algn="l" defTabSz="914400" rtl="0" eaLnBrk="1" latinLnBrk="0" hangingPunct="1">
              <a:spcBef>
                <a:spcPct val="20000"/>
              </a:spcBef>
              <a:buClr>
                <a:srgbClr val="B61239"/>
              </a:buClr>
              <a:buFont typeface="Arial"/>
              <a:buChar char="•"/>
              <a:defRPr sz="2400" kern="1200">
                <a:solidFill>
                  <a:srgbClr val="43484C"/>
                </a:solidFill>
                <a:latin typeface="Arial" pitchFamily="34" charset="0"/>
                <a:ea typeface="+mn-ea"/>
                <a:cs typeface="Arial" pitchFamily="34" charset="0"/>
              </a:defRPr>
            </a:lvl2pPr>
            <a:lvl3pPr marL="1257300" indent="-342900" algn="l" defTabSz="914400" rtl="0" eaLnBrk="1" latinLnBrk="0" hangingPunct="1">
              <a:spcBef>
                <a:spcPct val="20000"/>
              </a:spcBef>
              <a:buClr>
                <a:srgbClr val="B61239"/>
              </a:buClr>
              <a:buFont typeface="Arial"/>
              <a:buChar char="•"/>
              <a:defRPr sz="2000" kern="1200">
                <a:solidFill>
                  <a:srgbClr val="43484C"/>
                </a:solidFill>
                <a:latin typeface="Arial" pitchFamily="34" charset="0"/>
                <a:ea typeface="+mn-ea"/>
                <a:cs typeface="Arial" pitchFamily="34" charset="0"/>
              </a:defRPr>
            </a:lvl3pPr>
            <a:lvl4pPr marL="1657350" indent="-285750" algn="l" defTabSz="914400" rtl="0" eaLnBrk="1" latinLnBrk="0" hangingPunct="1">
              <a:spcBef>
                <a:spcPct val="20000"/>
              </a:spcBef>
              <a:buClr>
                <a:srgbClr val="B61239"/>
              </a:buClr>
              <a:buFont typeface="Arial"/>
              <a:buChar char="•"/>
              <a:defRPr sz="1600" kern="1200">
                <a:solidFill>
                  <a:srgbClr val="43484C"/>
                </a:solidFill>
                <a:latin typeface="Arial" pitchFamily="34" charset="0"/>
                <a:ea typeface="+mn-ea"/>
                <a:cs typeface="Arial" pitchFamily="34" charset="0"/>
              </a:defRPr>
            </a:lvl4pPr>
            <a:lvl5pPr marL="2000250" indent="-171450" algn="l" defTabSz="914400" rtl="0" eaLnBrk="1" latinLnBrk="0" hangingPunct="1">
              <a:spcBef>
                <a:spcPct val="20000"/>
              </a:spcBef>
              <a:buClr>
                <a:srgbClr val="B61239"/>
              </a:buClr>
              <a:buFont typeface="Arial"/>
              <a:buChar char="•"/>
              <a:defRPr sz="1200" kern="1200">
                <a:solidFill>
                  <a:srgbClr val="43484C"/>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CH" sz="1800" b="1" dirty="0">
                <a:solidFill>
                  <a:srgbClr val="B61239"/>
                </a:solidFill>
                <a:ea typeface="+mj-ea"/>
              </a:rPr>
              <a:t>Autre chiffre (car autre méthode de calcul) </a:t>
            </a:r>
          </a:p>
          <a:p>
            <a:pPr marL="0" indent="0">
              <a:buNone/>
            </a:pPr>
            <a:endParaRPr lang="fr-CH" sz="1400" b="1" dirty="0">
              <a:solidFill>
                <a:srgbClr val="B61239"/>
              </a:solidFill>
              <a:ea typeface="+mj-ea"/>
            </a:endParaRPr>
          </a:p>
          <a:p>
            <a:pPr marL="0" indent="0">
              <a:buNone/>
            </a:pPr>
            <a:r>
              <a:rPr lang="fr-CH" sz="1400" b="1" dirty="0">
                <a:solidFill>
                  <a:srgbClr val="B61239"/>
                </a:solidFill>
                <a:ea typeface="+mj-ea"/>
              </a:rPr>
              <a:t>Dépenses pour la promotion de la santé et la prévention (PSP)</a:t>
            </a:r>
          </a:p>
          <a:p>
            <a:pPr marL="0" indent="0">
              <a:buNone/>
            </a:pPr>
            <a:endParaRPr lang="fr-CH" sz="1400" dirty="0"/>
          </a:p>
          <a:p>
            <a:pPr marL="0" indent="0">
              <a:buNone/>
            </a:pPr>
            <a:r>
              <a:rPr lang="fr-CH" sz="1400" dirty="0"/>
              <a:t>La Suisse a dépensé en 2022 </a:t>
            </a:r>
            <a:r>
              <a:rPr lang="fr-CH" sz="2400" b="1" dirty="0"/>
              <a:t>2,6 </a:t>
            </a:r>
            <a:r>
              <a:rPr lang="fr-CH" sz="1400" dirty="0"/>
              <a:t>milliards de francs pour la PSP, ce qui représentait </a:t>
            </a:r>
            <a:r>
              <a:rPr lang="fr-CH" sz="2400" b="1" dirty="0"/>
              <a:t>2,9% </a:t>
            </a:r>
            <a:r>
              <a:rPr lang="fr-CH" sz="1400" dirty="0"/>
              <a:t>des coûts totaux de la santé</a:t>
            </a:r>
          </a:p>
          <a:p>
            <a:endParaRPr lang="fr-CH" sz="1600" b="1" dirty="0">
              <a:solidFill>
                <a:srgbClr val="B61239"/>
              </a:solidFill>
              <a:latin typeface="Arial Unicode MS"/>
              <a:ea typeface="+mj-ea"/>
            </a:endParaRPr>
          </a:p>
        </p:txBody>
      </p:sp>
      <p:pic>
        <p:nvPicPr>
          <p:cNvPr id="4" name="Image 3">
            <a:extLst>
              <a:ext uri="{FF2B5EF4-FFF2-40B4-BE49-F238E27FC236}">
                <a16:creationId xmlns:a16="http://schemas.microsoft.com/office/drawing/2014/main" id="{029E1CF7-B99C-6B81-8EE2-37C573A9EAF0}"/>
              </a:ext>
            </a:extLst>
          </p:cNvPr>
          <p:cNvPicPr>
            <a:picLocks noChangeAspect="1"/>
          </p:cNvPicPr>
          <p:nvPr/>
        </p:nvPicPr>
        <p:blipFill>
          <a:blip r:embed="rId4"/>
          <a:stretch>
            <a:fillRect/>
          </a:stretch>
        </p:blipFill>
        <p:spPr>
          <a:xfrm>
            <a:off x="106633" y="1926562"/>
            <a:ext cx="4953048" cy="3221651"/>
          </a:xfrm>
          <a:prstGeom prst="rect">
            <a:avLst/>
          </a:prstGeom>
        </p:spPr>
      </p:pic>
    </p:spTree>
    <p:extLst>
      <p:ext uri="{BB962C8B-B14F-4D97-AF65-F5344CB8AC3E}">
        <p14:creationId xmlns:p14="http://schemas.microsoft.com/office/powerpoint/2010/main" val="35658515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903BD97E-F28C-A53A-6A45-2F0DA7B7C332}"/>
              </a:ext>
            </a:extLst>
          </p:cNvPr>
          <p:cNvSpPr>
            <a:spLocks noGrp="1"/>
          </p:cNvSpPr>
          <p:nvPr>
            <p:ph type="sldNum" sz="quarter" idx="12"/>
          </p:nvPr>
        </p:nvSpPr>
        <p:spPr/>
        <p:txBody>
          <a:bodyPr/>
          <a:lstStyle/>
          <a:p>
            <a:fld id="{E38066B1-5D95-A84B-B76E-9182D90F246B}" type="slidenum">
              <a:rPr lang="fr-CH" smtClean="0"/>
              <a:pPr/>
              <a:t>16</a:t>
            </a:fld>
            <a:endParaRPr lang="fr-CH"/>
          </a:p>
        </p:txBody>
      </p:sp>
      <p:sp>
        <p:nvSpPr>
          <p:cNvPr id="3" name="Titre 2">
            <a:extLst>
              <a:ext uri="{FF2B5EF4-FFF2-40B4-BE49-F238E27FC236}">
                <a16:creationId xmlns:a16="http://schemas.microsoft.com/office/drawing/2014/main" id="{F65AE0AE-C6B0-7814-C5D2-123D20A8572B}"/>
              </a:ext>
            </a:extLst>
          </p:cNvPr>
          <p:cNvSpPr>
            <a:spLocks noGrp="1"/>
          </p:cNvSpPr>
          <p:nvPr>
            <p:ph type="title"/>
          </p:nvPr>
        </p:nvSpPr>
        <p:spPr>
          <a:xfrm>
            <a:off x="83706" y="25848"/>
            <a:ext cx="8519274" cy="619080"/>
          </a:xfrm>
        </p:spPr>
        <p:txBody>
          <a:bodyPr/>
          <a:lstStyle/>
          <a:p>
            <a:r>
              <a:rPr lang="fr-CH" dirty="0"/>
              <a:t>En comparaison internationale : </a:t>
            </a:r>
          </a:p>
        </p:txBody>
      </p:sp>
      <p:pic>
        <p:nvPicPr>
          <p:cNvPr id="8" name="Image 7">
            <a:extLst>
              <a:ext uri="{FF2B5EF4-FFF2-40B4-BE49-F238E27FC236}">
                <a16:creationId xmlns:a16="http://schemas.microsoft.com/office/drawing/2014/main" id="{6D6D5A2A-A2C8-62B3-53A3-1E9F2EC587D0}"/>
              </a:ext>
            </a:extLst>
          </p:cNvPr>
          <p:cNvPicPr>
            <a:picLocks noChangeAspect="1"/>
          </p:cNvPicPr>
          <p:nvPr/>
        </p:nvPicPr>
        <p:blipFill>
          <a:blip r:embed="rId3"/>
          <a:stretch>
            <a:fillRect/>
          </a:stretch>
        </p:blipFill>
        <p:spPr>
          <a:xfrm>
            <a:off x="365164" y="1615286"/>
            <a:ext cx="6049968" cy="3345334"/>
          </a:xfrm>
          <a:prstGeom prst="rect">
            <a:avLst/>
          </a:prstGeom>
        </p:spPr>
      </p:pic>
      <p:sp>
        <p:nvSpPr>
          <p:cNvPr id="9" name="Espace réservé du contenu 3">
            <a:extLst>
              <a:ext uri="{FF2B5EF4-FFF2-40B4-BE49-F238E27FC236}">
                <a16:creationId xmlns:a16="http://schemas.microsoft.com/office/drawing/2014/main" id="{82840156-1730-7EF5-0970-0AFDB0BC1E8F}"/>
              </a:ext>
            </a:extLst>
          </p:cNvPr>
          <p:cNvSpPr txBox="1">
            <a:spLocks/>
          </p:cNvSpPr>
          <p:nvPr/>
        </p:nvSpPr>
        <p:spPr>
          <a:xfrm>
            <a:off x="106632" y="652548"/>
            <a:ext cx="8869842" cy="3751810"/>
          </a:xfrm>
          <a:prstGeom prst="rect">
            <a:avLst/>
          </a:prstGeom>
        </p:spPr>
        <p:txBody>
          <a:bodyPr vert="horz" lIns="91440" tIns="45720" rIns="91440" bIns="45720" rtlCol="0">
            <a:noAutofit/>
          </a:bodyPr>
          <a:lstStyle>
            <a:lvl1pPr marL="457200" indent="-457200" algn="l" defTabSz="914400" rtl="0" eaLnBrk="1" latinLnBrk="0" hangingPunct="1">
              <a:spcBef>
                <a:spcPct val="20000"/>
              </a:spcBef>
              <a:buClr>
                <a:srgbClr val="B61239"/>
              </a:buClr>
              <a:buFont typeface="Arial"/>
              <a:buChar char="•"/>
              <a:defRPr sz="2800" kern="1200">
                <a:solidFill>
                  <a:srgbClr val="43484C"/>
                </a:solidFill>
                <a:latin typeface="Arial" pitchFamily="34" charset="0"/>
                <a:ea typeface="+mn-ea"/>
                <a:cs typeface="Arial" pitchFamily="34" charset="0"/>
              </a:defRPr>
            </a:lvl1pPr>
            <a:lvl2pPr marL="800100" indent="-342900" algn="l" defTabSz="914400" rtl="0" eaLnBrk="1" latinLnBrk="0" hangingPunct="1">
              <a:spcBef>
                <a:spcPct val="20000"/>
              </a:spcBef>
              <a:buClr>
                <a:srgbClr val="B61239"/>
              </a:buClr>
              <a:buFont typeface="Arial"/>
              <a:buChar char="•"/>
              <a:defRPr sz="2400" kern="1200">
                <a:solidFill>
                  <a:srgbClr val="43484C"/>
                </a:solidFill>
                <a:latin typeface="Arial" pitchFamily="34" charset="0"/>
                <a:ea typeface="+mn-ea"/>
                <a:cs typeface="Arial" pitchFamily="34" charset="0"/>
              </a:defRPr>
            </a:lvl2pPr>
            <a:lvl3pPr marL="1257300" indent="-342900" algn="l" defTabSz="914400" rtl="0" eaLnBrk="1" latinLnBrk="0" hangingPunct="1">
              <a:spcBef>
                <a:spcPct val="20000"/>
              </a:spcBef>
              <a:buClr>
                <a:srgbClr val="B61239"/>
              </a:buClr>
              <a:buFont typeface="Arial"/>
              <a:buChar char="•"/>
              <a:defRPr sz="2000" kern="1200">
                <a:solidFill>
                  <a:srgbClr val="43484C"/>
                </a:solidFill>
                <a:latin typeface="Arial" pitchFamily="34" charset="0"/>
                <a:ea typeface="+mn-ea"/>
                <a:cs typeface="Arial" pitchFamily="34" charset="0"/>
              </a:defRPr>
            </a:lvl3pPr>
            <a:lvl4pPr marL="1657350" indent="-285750" algn="l" defTabSz="914400" rtl="0" eaLnBrk="1" latinLnBrk="0" hangingPunct="1">
              <a:spcBef>
                <a:spcPct val="20000"/>
              </a:spcBef>
              <a:buClr>
                <a:srgbClr val="B61239"/>
              </a:buClr>
              <a:buFont typeface="Arial"/>
              <a:buChar char="•"/>
              <a:defRPr sz="1600" kern="1200">
                <a:solidFill>
                  <a:srgbClr val="43484C"/>
                </a:solidFill>
                <a:latin typeface="Arial" pitchFamily="34" charset="0"/>
                <a:ea typeface="+mn-ea"/>
                <a:cs typeface="Arial" pitchFamily="34" charset="0"/>
              </a:defRPr>
            </a:lvl4pPr>
            <a:lvl5pPr marL="2000250" indent="-171450" algn="l" defTabSz="914400" rtl="0" eaLnBrk="1" latinLnBrk="0" hangingPunct="1">
              <a:spcBef>
                <a:spcPct val="20000"/>
              </a:spcBef>
              <a:buClr>
                <a:srgbClr val="B61239"/>
              </a:buClr>
              <a:buFont typeface="Arial"/>
              <a:buChar char="•"/>
              <a:defRPr sz="1200" kern="1200">
                <a:solidFill>
                  <a:srgbClr val="43484C"/>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CH" sz="1400" dirty="0"/>
              <a:t>La Suisse (</a:t>
            </a:r>
            <a:r>
              <a:rPr lang="fr-CH" sz="1400" dirty="0">
                <a:solidFill>
                  <a:srgbClr val="FF0000"/>
                </a:solidFill>
              </a:rPr>
              <a:t>rouge</a:t>
            </a:r>
            <a:r>
              <a:rPr lang="fr-CH" sz="1400" dirty="0"/>
              <a:t>) dépense 0.33% de son PIB pour la prévention ; tandis que l’UE (</a:t>
            </a:r>
            <a:r>
              <a:rPr lang="fr-CH" sz="1400" dirty="0">
                <a:solidFill>
                  <a:srgbClr val="92D050"/>
                </a:solidFill>
              </a:rPr>
              <a:t>vert</a:t>
            </a:r>
            <a:r>
              <a:rPr lang="fr-CH" sz="1400" dirty="0"/>
              <a:t>) 0.66%</a:t>
            </a:r>
          </a:p>
          <a:p>
            <a:endParaRPr lang="fr-CH" sz="1600" b="1" dirty="0">
              <a:solidFill>
                <a:srgbClr val="B61239"/>
              </a:solidFill>
              <a:latin typeface="Arial Unicode MS"/>
              <a:ea typeface="+mj-ea"/>
            </a:endParaRPr>
          </a:p>
        </p:txBody>
      </p:sp>
      <p:cxnSp>
        <p:nvCxnSpPr>
          <p:cNvPr id="11" name="Connecteur droit avec flèche 10">
            <a:extLst>
              <a:ext uri="{FF2B5EF4-FFF2-40B4-BE49-F238E27FC236}">
                <a16:creationId xmlns:a16="http://schemas.microsoft.com/office/drawing/2014/main" id="{B7975D46-77BD-7ECC-E37A-C93EB22DB8C2}"/>
              </a:ext>
            </a:extLst>
          </p:cNvPr>
          <p:cNvCxnSpPr/>
          <p:nvPr/>
        </p:nvCxnSpPr>
        <p:spPr>
          <a:xfrm>
            <a:off x="5547360" y="2866613"/>
            <a:ext cx="0" cy="796959"/>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a:extLst>
              <a:ext uri="{FF2B5EF4-FFF2-40B4-BE49-F238E27FC236}">
                <a16:creationId xmlns:a16="http://schemas.microsoft.com/office/drawing/2014/main" id="{786055BF-FBA1-FE2F-0B1B-4B6E320EA1CB}"/>
              </a:ext>
            </a:extLst>
          </p:cNvPr>
          <p:cNvCxnSpPr/>
          <p:nvPr/>
        </p:nvCxnSpPr>
        <p:spPr>
          <a:xfrm>
            <a:off x="882263" y="2468134"/>
            <a:ext cx="0" cy="796959"/>
          </a:xfrm>
          <a:prstGeom prst="straightConnector1">
            <a:avLst/>
          </a:prstGeom>
          <a:ln w="50800">
            <a:solidFill>
              <a:srgbClr val="92D050"/>
            </a:solidFill>
            <a:tailEnd type="triangle"/>
          </a:ln>
        </p:spPr>
        <p:style>
          <a:lnRef idx="1">
            <a:schemeClr val="accent1"/>
          </a:lnRef>
          <a:fillRef idx="0">
            <a:schemeClr val="accent1"/>
          </a:fillRef>
          <a:effectRef idx="0">
            <a:schemeClr val="accent1"/>
          </a:effectRef>
          <a:fontRef idx="minor">
            <a:schemeClr val="tx1"/>
          </a:fontRef>
        </p:style>
      </p:cxnSp>
      <p:pic>
        <p:nvPicPr>
          <p:cNvPr id="6" name="Image 5">
            <a:extLst>
              <a:ext uri="{FF2B5EF4-FFF2-40B4-BE49-F238E27FC236}">
                <a16:creationId xmlns:a16="http://schemas.microsoft.com/office/drawing/2014/main" id="{1AA49F82-85DF-38C1-3CD0-425BF5812603}"/>
              </a:ext>
            </a:extLst>
          </p:cNvPr>
          <p:cNvPicPr>
            <a:picLocks noChangeAspect="1"/>
          </p:cNvPicPr>
          <p:nvPr/>
        </p:nvPicPr>
        <p:blipFill>
          <a:blip r:embed="rId4"/>
          <a:stretch>
            <a:fillRect/>
          </a:stretch>
        </p:blipFill>
        <p:spPr>
          <a:xfrm>
            <a:off x="299193" y="1354731"/>
            <a:ext cx="1711034" cy="300008"/>
          </a:xfrm>
          <a:prstGeom prst="rect">
            <a:avLst/>
          </a:prstGeom>
        </p:spPr>
      </p:pic>
      <p:sp>
        <p:nvSpPr>
          <p:cNvPr id="16" name="ZoneTexte 15">
            <a:extLst>
              <a:ext uri="{FF2B5EF4-FFF2-40B4-BE49-F238E27FC236}">
                <a16:creationId xmlns:a16="http://schemas.microsoft.com/office/drawing/2014/main" id="{C58D8B6E-F528-0B56-4FE9-FD0B83327AFE}"/>
              </a:ext>
            </a:extLst>
          </p:cNvPr>
          <p:cNvSpPr txBox="1"/>
          <p:nvPr/>
        </p:nvSpPr>
        <p:spPr>
          <a:xfrm>
            <a:off x="1767841" y="1923579"/>
            <a:ext cx="5982295" cy="523220"/>
          </a:xfrm>
          <a:prstGeom prst="rect">
            <a:avLst/>
          </a:prstGeom>
          <a:noFill/>
        </p:spPr>
        <p:txBody>
          <a:bodyPr wrap="square">
            <a:spAutoFit/>
          </a:bodyPr>
          <a:lstStyle/>
          <a:p>
            <a:r>
              <a:rPr lang="fr-CH" sz="1400" dirty="0">
                <a:latin typeface="Arial" panose="020B0604020202020204" pitchFamily="34" charset="0"/>
                <a:cs typeface="Arial" panose="020B0604020202020204" pitchFamily="34" charset="0"/>
              </a:rPr>
              <a:t>Traduction : Dépenses courantes en matière de prévention par rapport au PIB, 2021</a:t>
            </a:r>
          </a:p>
        </p:txBody>
      </p:sp>
      <p:sp>
        <p:nvSpPr>
          <p:cNvPr id="18" name="ZoneTexte 17">
            <a:extLst>
              <a:ext uri="{FF2B5EF4-FFF2-40B4-BE49-F238E27FC236}">
                <a16:creationId xmlns:a16="http://schemas.microsoft.com/office/drawing/2014/main" id="{2BEE1F16-5ABB-570F-C164-71A96D799BFC}"/>
              </a:ext>
            </a:extLst>
          </p:cNvPr>
          <p:cNvSpPr txBox="1"/>
          <p:nvPr/>
        </p:nvSpPr>
        <p:spPr>
          <a:xfrm>
            <a:off x="6589309" y="3851833"/>
            <a:ext cx="2036445"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5"/>
              </a:rPr>
              <a:t>Preventive health care expenditure statistics - Statistics Explained</a:t>
            </a:r>
            <a:endParaRPr lang="fr-CH"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9194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6BB7DB67-DEFA-787D-B2D7-3D72EF7B5E1C}"/>
              </a:ext>
            </a:extLst>
          </p:cNvPr>
          <p:cNvSpPr>
            <a:spLocks noGrp="1"/>
          </p:cNvSpPr>
          <p:nvPr>
            <p:ph type="sldNum" sz="quarter" idx="12"/>
          </p:nvPr>
        </p:nvSpPr>
        <p:spPr/>
        <p:txBody>
          <a:bodyPr/>
          <a:lstStyle/>
          <a:p>
            <a:fld id="{E38066B1-5D95-A84B-B76E-9182D90F246B}" type="slidenum">
              <a:rPr lang="fr-CH" smtClean="0"/>
              <a:pPr/>
              <a:t>17</a:t>
            </a:fld>
            <a:endParaRPr lang="fr-CH"/>
          </a:p>
        </p:txBody>
      </p:sp>
      <p:pic>
        <p:nvPicPr>
          <p:cNvPr id="4" name="Image 3">
            <a:extLst>
              <a:ext uri="{FF2B5EF4-FFF2-40B4-BE49-F238E27FC236}">
                <a16:creationId xmlns:a16="http://schemas.microsoft.com/office/drawing/2014/main" id="{057C58CE-36BD-8CC7-8A16-8D6E6C05E739}"/>
              </a:ext>
            </a:extLst>
          </p:cNvPr>
          <p:cNvPicPr>
            <a:picLocks noChangeAspect="1"/>
          </p:cNvPicPr>
          <p:nvPr/>
        </p:nvPicPr>
        <p:blipFill>
          <a:blip r:embed="rId3"/>
          <a:stretch>
            <a:fillRect/>
          </a:stretch>
        </p:blipFill>
        <p:spPr>
          <a:xfrm>
            <a:off x="1094141" y="0"/>
            <a:ext cx="6885088" cy="5091272"/>
          </a:xfrm>
          <a:prstGeom prst="rect">
            <a:avLst/>
          </a:prstGeom>
        </p:spPr>
      </p:pic>
      <p:sp>
        <p:nvSpPr>
          <p:cNvPr id="8" name="ZoneTexte 7">
            <a:extLst>
              <a:ext uri="{FF2B5EF4-FFF2-40B4-BE49-F238E27FC236}">
                <a16:creationId xmlns:a16="http://schemas.microsoft.com/office/drawing/2014/main" id="{E9C58C26-4571-90B9-C4B7-1C557A771C73}"/>
              </a:ext>
            </a:extLst>
          </p:cNvPr>
          <p:cNvSpPr txBox="1"/>
          <p:nvPr/>
        </p:nvSpPr>
        <p:spPr>
          <a:xfrm rot="20365620">
            <a:off x="51090" y="2052087"/>
            <a:ext cx="1959089" cy="646331"/>
          </a:xfrm>
          <a:prstGeom prst="rect">
            <a:avLst/>
          </a:prstGeom>
          <a:noFill/>
        </p:spPr>
        <p:txBody>
          <a:bodyPr wrap="square">
            <a:spAutoFit/>
          </a:bodyPr>
          <a:lstStyle/>
          <a:p>
            <a:pPr algn="ctr"/>
            <a:r>
              <a:rPr lang="fr-CH" b="1" dirty="0">
                <a:solidFill>
                  <a:srgbClr val="B61239"/>
                </a:solidFill>
                <a:latin typeface="Arial Unicode MS"/>
                <a:ea typeface="+mj-ea"/>
                <a:cs typeface="Arial" pitchFamily="34" charset="0"/>
              </a:rPr>
              <a:t>Répartition des financements </a:t>
            </a:r>
          </a:p>
        </p:txBody>
      </p:sp>
      <p:pic>
        <p:nvPicPr>
          <p:cNvPr id="7" name="Image 6">
            <a:extLst>
              <a:ext uri="{FF2B5EF4-FFF2-40B4-BE49-F238E27FC236}">
                <a16:creationId xmlns:a16="http://schemas.microsoft.com/office/drawing/2014/main" id="{EA58CA3A-8FB5-600F-45C8-FB2FA4F89A58}"/>
              </a:ext>
            </a:extLst>
          </p:cNvPr>
          <p:cNvPicPr>
            <a:picLocks noChangeAspect="1"/>
          </p:cNvPicPr>
          <p:nvPr/>
        </p:nvPicPr>
        <p:blipFill>
          <a:blip r:embed="rId4"/>
          <a:stretch>
            <a:fillRect/>
          </a:stretch>
        </p:blipFill>
        <p:spPr>
          <a:xfrm rot="16200000">
            <a:off x="7613618" y="2811173"/>
            <a:ext cx="2560183" cy="359324"/>
          </a:xfrm>
          <a:prstGeom prst="rect">
            <a:avLst/>
          </a:prstGeom>
        </p:spPr>
      </p:pic>
      <p:sp>
        <p:nvSpPr>
          <p:cNvPr id="9" name="ZoneTexte 8">
            <a:extLst>
              <a:ext uri="{FF2B5EF4-FFF2-40B4-BE49-F238E27FC236}">
                <a16:creationId xmlns:a16="http://schemas.microsoft.com/office/drawing/2014/main" id="{F9D4CD0C-3A79-A601-CE44-5E09CA2AC875}"/>
              </a:ext>
            </a:extLst>
          </p:cNvPr>
          <p:cNvSpPr txBox="1"/>
          <p:nvPr/>
        </p:nvSpPr>
        <p:spPr>
          <a:xfrm>
            <a:off x="6385075" y="2936405"/>
            <a:ext cx="1006324" cy="369332"/>
          </a:xfrm>
          <a:prstGeom prst="rect">
            <a:avLst/>
          </a:prstGeom>
          <a:noFill/>
        </p:spPr>
        <p:txBody>
          <a:bodyPr wrap="square" rtlCol="0">
            <a:spAutoFit/>
          </a:bodyPr>
          <a:lstStyle/>
          <a:p>
            <a:r>
              <a:rPr lang="fr-CH" dirty="0">
                <a:latin typeface="Arial" panose="020B0604020202020204" pitchFamily="34" charset="0"/>
                <a:cs typeface="Arial" panose="020B0604020202020204" pitchFamily="34" charset="0"/>
              </a:rPr>
              <a:t>37.6 %</a:t>
            </a:r>
          </a:p>
        </p:txBody>
      </p:sp>
      <p:sp>
        <p:nvSpPr>
          <p:cNvPr id="10" name="ZoneTexte 9">
            <a:extLst>
              <a:ext uri="{FF2B5EF4-FFF2-40B4-BE49-F238E27FC236}">
                <a16:creationId xmlns:a16="http://schemas.microsoft.com/office/drawing/2014/main" id="{BAD1865E-7963-1768-DC99-4AB59CCEB115}"/>
              </a:ext>
            </a:extLst>
          </p:cNvPr>
          <p:cNvSpPr txBox="1"/>
          <p:nvPr/>
        </p:nvSpPr>
        <p:spPr>
          <a:xfrm>
            <a:off x="1931278" y="2545636"/>
            <a:ext cx="1006324" cy="369332"/>
          </a:xfrm>
          <a:prstGeom prst="rect">
            <a:avLst/>
          </a:prstGeom>
          <a:noFill/>
        </p:spPr>
        <p:txBody>
          <a:bodyPr wrap="square" rtlCol="0">
            <a:spAutoFit/>
          </a:bodyPr>
          <a:lstStyle/>
          <a:p>
            <a:r>
              <a:rPr lang="fr-CH" dirty="0">
                <a:latin typeface="Arial" panose="020B0604020202020204" pitchFamily="34" charset="0"/>
                <a:cs typeface="Arial" panose="020B0604020202020204" pitchFamily="34" charset="0"/>
              </a:rPr>
              <a:t>23.6 %</a:t>
            </a:r>
          </a:p>
        </p:txBody>
      </p:sp>
      <p:sp>
        <p:nvSpPr>
          <p:cNvPr id="11" name="ZoneTexte 10">
            <a:extLst>
              <a:ext uri="{FF2B5EF4-FFF2-40B4-BE49-F238E27FC236}">
                <a16:creationId xmlns:a16="http://schemas.microsoft.com/office/drawing/2014/main" id="{4CA49849-2334-789D-DD71-B84877BF956E}"/>
              </a:ext>
            </a:extLst>
          </p:cNvPr>
          <p:cNvSpPr txBox="1"/>
          <p:nvPr/>
        </p:nvSpPr>
        <p:spPr>
          <a:xfrm>
            <a:off x="5077249" y="4536881"/>
            <a:ext cx="1006324" cy="369332"/>
          </a:xfrm>
          <a:prstGeom prst="rect">
            <a:avLst/>
          </a:prstGeom>
          <a:noFill/>
        </p:spPr>
        <p:txBody>
          <a:bodyPr wrap="square" rtlCol="0">
            <a:spAutoFit/>
          </a:bodyPr>
          <a:lstStyle/>
          <a:p>
            <a:r>
              <a:rPr lang="fr-CH" dirty="0">
                <a:latin typeface="Arial" panose="020B0604020202020204" pitchFamily="34" charset="0"/>
                <a:cs typeface="Arial" panose="020B0604020202020204" pitchFamily="34" charset="0"/>
              </a:rPr>
              <a:t>23.3 %</a:t>
            </a:r>
          </a:p>
        </p:txBody>
      </p:sp>
      <p:sp>
        <p:nvSpPr>
          <p:cNvPr id="12" name="ZoneTexte 11">
            <a:extLst>
              <a:ext uri="{FF2B5EF4-FFF2-40B4-BE49-F238E27FC236}">
                <a16:creationId xmlns:a16="http://schemas.microsoft.com/office/drawing/2014/main" id="{1CBC339C-664B-3EAD-CBAC-47087DF8C8C5}"/>
              </a:ext>
            </a:extLst>
          </p:cNvPr>
          <p:cNvSpPr txBox="1"/>
          <p:nvPr/>
        </p:nvSpPr>
        <p:spPr>
          <a:xfrm>
            <a:off x="2959374" y="4282205"/>
            <a:ext cx="1006324" cy="369332"/>
          </a:xfrm>
          <a:prstGeom prst="rect">
            <a:avLst/>
          </a:prstGeom>
          <a:noFill/>
        </p:spPr>
        <p:txBody>
          <a:bodyPr wrap="square" rtlCol="0">
            <a:spAutoFit/>
          </a:bodyPr>
          <a:lstStyle/>
          <a:p>
            <a:r>
              <a:rPr lang="fr-CH" dirty="0">
                <a:latin typeface="Arial" panose="020B0604020202020204" pitchFamily="34" charset="0"/>
                <a:cs typeface="Arial" panose="020B0604020202020204" pitchFamily="34" charset="0"/>
              </a:rPr>
              <a:t>6.3 %</a:t>
            </a:r>
          </a:p>
        </p:txBody>
      </p:sp>
      <p:sp>
        <p:nvSpPr>
          <p:cNvPr id="13" name="ZoneTexte 12">
            <a:extLst>
              <a:ext uri="{FF2B5EF4-FFF2-40B4-BE49-F238E27FC236}">
                <a16:creationId xmlns:a16="http://schemas.microsoft.com/office/drawing/2014/main" id="{37D32F4C-B7BD-B516-EC39-91F77FB16053}"/>
              </a:ext>
            </a:extLst>
          </p:cNvPr>
          <p:cNvSpPr txBox="1"/>
          <p:nvPr/>
        </p:nvSpPr>
        <p:spPr>
          <a:xfrm>
            <a:off x="924954" y="3687314"/>
            <a:ext cx="1006324" cy="369332"/>
          </a:xfrm>
          <a:prstGeom prst="rect">
            <a:avLst/>
          </a:prstGeom>
          <a:noFill/>
        </p:spPr>
        <p:txBody>
          <a:bodyPr wrap="square" rtlCol="0">
            <a:spAutoFit/>
          </a:bodyPr>
          <a:lstStyle/>
          <a:p>
            <a:r>
              <a:rPr lang="fr-CH" dirty="0">
                <a:latin typeface="Arial" panose="020B0604020202020204" pitchFamily="34" charset="0"/>
                <a:cs typeface="Arial" panose="020B0604020202020204" pitchFamily="34" charset="0"/>
              </a:rPr>
              <a:t>9.2 %</a:t>
            </a:r>
          </a:p>
        </p:txBody>
      </p:sp>
      <p:sp>
        <p:nvSpPr>
          <p:cNvPr id="3" name="ZoneTexte 2">
            <a:extLst>
              <a:ext uri="{FF2B5EF4-FFF2-40B4-BE49-F238E27FC236}">
                <a16:creationId xmlns:a16="http://schemas.microsoft.com/office/drawing/2014/main" id="{E395D735-FEF5-9628-CA59-2CDEB2DD0ADF}"/>
              </a:ext>
            </a:extLst>
          </p:cNvPr>
          <p:cNvSpPr txBox="1"/>
          <p:nvPr/>
        </p:nvSpPr>
        <p:spPr>
          <a:xfrm>
            <a:off x="-44545" y="3933268"/>
            <a:ext cx="1121434" cy="584775"/>
          </a:xfrm>
          <a:prstGeom prst="rect">
            <a:avLst/>
          </a:prstGeom>
          <a:noFill/>
        </p:spPr>
        <p:txBody>
          <a:bodyPr wrap="square" rtlCol="0">
            <a:spAutoFit/>
          </a:bodyPr>
          <a:lstStyle/>
          <a:p>
            <a:r>
              <a:rPr lang="fr-CH" sz="800" dirty="0">
                <a:latin typeface="Arial" panose="020B0604020202020204" pitchFamily="34" charset="0"/>
                <a:cs typeface="Arial" panose="020B0604020202020204" pitchFamily="34" charset="0"/>
              </a:rPr>
              <a:t>4.80 CHF par an par assuré en faveur de Promotion Santé Suisse (14.9 </a:t>
            </a:r>
            <a:r>
              <a:rPr lang="fr-CH" sz="800" dirty="0" err="1">
                <a:latin typeface="Arial" panose="020B0604020202020204" pitchFamily="34" charset="0"/>
                <a:cs typeface="Arial" panose="020B0604020202020204" pitchFamily="34" charset="0"/>
              </a:rPr>
              <a:t>mio</a:t>
            </a:r>
            <a:r>
              <a:rPr lang="fr-CH" sz="800" dirty="0">
                <a:latin typeface="Arial" panose="020B0604020202020204" pitchFamily="34" charset="0"/>
                <a:cs typeface="Arial" panose="020B0604020202020204" pitchFamily="34" charset="0"/>
              </a:rPr>
              <a:t>/an)</a:t>
            </a:r>
          </a:p>
        </p:txBody>
      </p:sp>
    </p:spTree>
    <p:extLst>
      <p:ext uri="{BB962C8B-B14F-4D97-AF65-F5344CB8AC3E}">
        <p14:creationId xmlns:p14="http://schemas.microsoft.com/office/powerpoint/2010/main" val="35259351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34DFF9F4-9EBD-4C0B-2B2A-1EDD04DB64F6}"/>
              </a:ext>
            </a:extLst>
          </p:cNvPr>
          <p:cNvSpPr>
            <a:spLocks noGrp="1"/>
          </p:cNvSpPr>
          <p:nvPr>
            <p:ph type="sldNum" sz="quarter" idx="12"/>
          </p:nvPr>
        </p:nvSpPr>
        <p:spPr>
          <a:xfrm>
            <a:off x="8278770" y="4678631"/>
            <a:ext cx="500066" cy="214296"/>
          </a:xfrm>
        </p:spPr>
        <p:txBody>
          <a:bodyPr/>
          <a:lstStyle/>
          <a:p>
            <a:fld id="{E38066B1-5D95-A84B-B76E-9182D90F246B}" type="slidenum">
              <a:rPr lang="fr-CH" smtClean="0"/>
              <a:pPr/>
              <a:t>18</a:t>
            </a:fld>
            <a:endParaRPr lang="fr-CH"/>
          </a:p>
        </p:txBody>
      </p:sp>
      <p:pic>
        <p:nvPicPr>
          <p:cNvPr id="5" name="Image 4">
            <a:extLst>
              <a:ext uri="{FF2B5EF4-FFF2-40B4-BE49-F238E27FC236}">
                <a16:creationId xmlns:a16="http://schemas.microsoft.com/office/drawing/2014/main" id="{B3324AFC-94EE-C2CF-0978-F08015A2C323}"/>
              </a:ext>
            </a:extLst>
          </p:cNvPr>
          <p:cNvPicPr>
            <a:picLocks noChangeAspect="1"/>
          </p:cNvPicPr>
          <p:nvPr/>
        </p:nvPicPr>
        <p:blipFill>
          <a:blip r:embed="rId3"/>
          <a:stretch>
            <a:fillRect/>
          </a:stretch>
        </p:blipFill>
        <p:spPr>
          <a:xfrm>
            <a:off x="1021048" y="21772"/>
            <a:ext cx="6147469" cy="4452258"/>
          </a:xfrm>
          <a:prstGeom prst="rect">
            <a:avLst/>
          </a:prstGeom>
        </p:spPr>
      </p:pic>
      <p:sp>
        <p:nvSpPr>
          <p:cNvPr id="10" name="ZoneTexte 9">
            <a:extLst>
              <a:ext uri="{FF2B5EF4-FFF2-40B4-BE49-F238E27FC236}">
                <a16:creationId xmlns:a16="http://schemas.microsoft.com/office/drawing/2014/main" id="{9C9A7E60-AA61-0982-32DF-EA639863ABF9}"/>
              </a:ext>
            </a:extLst>
          </p:cNvPr>
          <p:cNvSpPr txBox="1"/>
          <p:nvPr/>
        </p:nvSpPr>
        <p:spPr>
          <a:xfrm rot="20365620">
            <a:off x="-26519" y="2000198"/>
            <a:ext cx="2162633" cy="646331"/>
          </a:xfrm>
          <a:prstGeom prst="rect">
            <a:avLst/>
          </a:prstGeom>
          <a:noFill/>
        </p:spPr>
        <p:txBody>
          <a:bodyPr wrap="square">
            <a:spAutoFit/>
          </a:bodyPr>
          <a:lstStyle/>
          <a:p>
            <a:pPr algn="ctr"/>
            <a:r>
              <a:rPr lang="fr-CH" b="1" dirty="0">
                <a:solidFill>
                  <a:srgbClr val="B61239"/>
                </a:solidFill>
                <a:latin typeface="Arial Unicode MS"/>
                <a:ea typeface="+mj-ea"/>
                <a:cs typeface="Arial" pitchFamily="34" charset="0"/>
              </a:rPr>
              <a:t>Utilisation des fonds </a:t>
            </a:r>
          </a:p>
        </p:txBody>
      </p:sp>
      <p:sp>
        <p:nvSpPr>
          <p:cNvPr id="3" name="ZoneTexte 2">
            <a:extLst>
              <a:ext uri="{FF2B5EF4-FFF2-40B4-BE49-F238E27FC236}">
                <a16:creationId xmlns:a16="http://schemas.microsoft.com/office/drawing/2014/main" id="{32184B68-0D39-EE76-0C6C-317A9858B4B5}"/>
              </a:ext>
            </a:extLst>
          </p:cNvPr>
          <p:cNvSpPr txBox="1"/>
          <p:nvPr/>
        </p:nvSpPr>
        <p:spPr>
          <a:xfrm>
            <a:off x="6349580" y="2821229"/>
            <a:ext cx="1006324" cy="369332"/>
          </a:xfrm>
          <a:prstGeom prst="rect">
            <a:avLst/>
          </a:prstGeom>
          <a:noFill/>
        </p:spPr>
        <p:txBody>
          <a:bodyPr wrap="square" rtlCol="0">
            <a:spAutoFit/>
          </a:bodyPr>
          <a:lstStyle/>
          <a:p>
            <a:r>
              <a:rPr lang="fr-CH" dirty="0">
                <a:latin typeface="Arial" panose="020B0604020202020204" pitchFamily="34" charset="0"/>
                <a:cs typeface="Arial" panose="020B0604020202020204" pitchFamily="34" charset="0"/>
              </a:rPr>
              <a:t>45.5 %</a:t>
            </a:r>
          </a:p>
        </p:txBody>
      </p:sp>
      <p:sp>
        <p:nvSpPr>
          <p:cNvPr id="6" name="ZoneTexte 5">
            <a:extLst>
              <a:ext uri="{FF2B5EF4-FFF2-40B4-BE49-F238E27FC236}">
                <a16:creationId xmlns:a16="http://schemas.microsoft.com/office/drawing/2014/main" id="{733A5732-0075-49F8-1D21-D2C0F15980AB}"/>
              </a:ext>
            </a:extLst>
          </p:cNvPr>
          <p:cNvSpPr txBox="1"/>
          <p:nvPr/>
        </p:nvSpPr>
        <p:spPr>
          <a:xfrm>
            <a:off x="1799351" y="4007772"/>
            <a:ext cx="1006324" cy="369332"/>
          </a:xfrm>
          <a:prstGeom prst="rect">
            <a:avLst/>
          </a:prstGeom>
          <a:noFill/>
        </p:spPr>
        <p:txBody>
          <a:bodyPr wrap="square" rtlCol="0">
            <a:spAutoFit/>
          </a:bodyPr>
          <a:lstStyle/>
          <a:p>
            <a:r>
              <a:rPr lang="fr-CH" dirty="0">
                <a:latin typeface="Arial" panose="020B0604020202020204" pitchFamily="34" charset="0"/>
                <a:cs typeface="Arial" panose="020B0604020202020204" pitchFamily="34" charset="0"/>
              </a:rPr>
              <a:t>28.6 %</a:t>
            </a:r>
          </a:p>
        </p:txBody>
      </p:sp>
      <p:sp>
        <p:nvSpPr>
          <p:cNvPr id="7" name="ZoneTexte 6">
            <a:extLst>
              <a:ext uri="{FF2B5EF4-FFF2-40B4-BE49-F238E27FC236}">
                <a16:creationId xmlns:a16="http://schemas.microsoft.com/office/drawing/2014/main" id="{505BC30F-28DE-A0EC-7330-886BAA5EAD9A}"/>
              </a:ext>
            </a:extLst>
          </p:cNvPr>
          <p:cNvSpPr txBox="1"/>
          <p:nvPr/>
        </p:nvSpPr>
        <p:spPr>
          <a:xfrm>
            <a:off x="2386301" y="2887520"/>
            <a:ext cx="1006324" cy="369332"/>
          </a:xfrm>
          <a:prstGeom prst="rect">
            <a:avLst/>
          </a:prstGeom>
          <a:noFill/>
        </p:spPr>
        <p:txBody>
          <a:bodyPr wrap="square" rtlCol="0">
            <a:spAutoFit/>
          </a:bodyPr>
          <a:lstStyle/>
          <a:p>
            <a:r>
              <a:rPr lang="fr-CH" dirty="0">
                <a:latin typeface="Arial" panose="020B0604020202020204" pitchFamily="34" charset="0"/>
                <a:cs typeface="Arial" panose="020B0604020202020204" pitchFamily="34" charset="0"/>
              </a:rPr>
              <a:t>8.8 %</a:t>
            </a:r>
          </a:p>
        </p:txBody>
      </p:sp>
      <p:sp>
        <p:nvSpPr>
          <p:cNvPr id="8" name="ZoneTexte 7">
            <a:extLst>
              <a:ext uri="{FF2B5EF4-FFF2-40B4-BE49-F238E27FC236}">
                <a16:creationId xmlns:a16="http://schemas.microsoft.com/office/drawing/2014/main" id="{AD41861F-74EA-C1D0-18EC-4B066BACEA37}"/>
              </a:ext>
            </a:extLst>
          </p:cNvPr>
          <p:cNvSpPr txBox="1"/>
          <p:nvPr/>
        </p:nvSpPr>
        <p:spPr>
          <a:xfrm>
            <a:off x="2253801" y="2421262"/>
            <a:ext cx="1006324" cy="369332"/>
          </a:xfrm>
          <a:prstGeom prst="rect">
            <a:avLst/>
          </a:prstGeom>
          <a:noFill/>
        </p:spPr>
        <p:txBody>
          <a:bodyPr wrap="square" rtlCol="0">
            <a:spAutoFit/>
          </a:bodyPr>
          <a:lstStyle/>
          <a:p>
            <a:r>
              <a:rPr lang="fr-CH" dirty="0">
                <a:latin typeface="Arial" panose="020B0604020202020204" pitchFamily="34" charset="0"/>
                <a:cs typeface="Arial" panose="020B0604020202020204" pitchFamily="34" charset="0"/>
              </a:rPr>
              <a:t>8.3 %</a:t>
            </a:r>
          </a:p>
        </p:txBody>
      </p:sp>
      <p:sp>
        <p:nvSpPr>
          <p:cNvPr id="11" name="ZoneTexte 10">
            <a:extLst>
              <a:ext uri="{FF2B5EF4-FFF2-40B4-BE49-F238E27FC236}">
                <a16:creationId xmlns:a16="http://schemas.microsoft.com/office/drawing/2014/main" id="{38A19072-685E-9773-8307-C9F782666C18}"/>
              </a:ext>
            </a:extLst>
          </p:cNvPr>
          <p:cNvSpPr txBox="1"/>
          <p:nvPr/>
        </p:nvSpPr>
        <p:spPr>
          <a:xfrm>
            <a:off x="2234779" y="2010572"/>
            <a:ext cx="1006324" cy="246221"/>
          </a:xfrm>
          <a:prstGeom prst="rect">
            <a:avLst/>
          </a:prstGeom>
          <a:noFill/>
        </p:spPr>
        <p:txBody>
          <a:bodyPr wrap="square" rtlCol="0">
            <a:spAutoFit/>
          </a:bodyPr>
          <a:lstStyle/>
          <a:p>
            <a:r>
              <a:rPr lang="fr-CH" sz="1000" dirty="0">
                <a:latin typeface="Arial" panose="020B0604020202020204" pitchFamily="34" charset="0"/>
                <a:cs typeface="Arial" panose="020B0604020202020204" pitchFamily="34" charset="0"/>
              </a:rPr>
              <a:t>7.5 %</a:t>
            </a:r>
          </a:p>
        </p:txBody>
      </p:sp>
      <p:sp>
        <p:nvSpPr>
          <p:cNvPr id="12" name="ZoneTexte 11">
            <a:extLst>
              <a:ext uri="{FF2B5EF4-FFF2-40B4-BE49-F238E27FC236}">
                <a16:creationId xmlns:a16="http://schemas.microsoft.com/office/drawing/2014/main" id="{15344BB8-D219-87FD-0FA9-5EF47DCDB4D0}"/>
              </a:ext>
            </a:extLst>
          </p:cNvPr>
          <p:cNvSpPr txBox="1"/>
          <p:nvPr/>
        </p:nvSpPr>
        <p:spPr>
          <a:xfrm>
            <a:off x="2112980" y="1905179"/>
            <a:ext cx="1006324" cy="246221"/>
          </a:xfrm>
          <a:prstGeom prst="rect">
            <a:avLst/>
          </a:prstGeom>
          <a:noFill/>
        </p:spPr>
        <p:txBody>
          <a:bodyPr wrap="square" rtlCol="0">
            <a:spAutoFit/>
          </a:bodyPr>
          <a:lstStyle/>
          <a:p>
            <a:r>
              <a:rPr lang="fr-CH" sz="1000" dirty="0">
                <a:latin typeface="Arial" panose="020B0604020202020204" pitchFamily="34" charset="0"/>
                <a:cs typeface="Arial" panose="020B0604020202020204" pitchFamily="34" charset="0"/>
              </a:rPr>
              <a:t>0.5 %</a:t>
            </a:r>
          </a:p>
        </p:txBody>
      </p:sp>
      <p:sp>
        <p:nvSpPr>
          <p:cNvPr id="13" name="ZoneTexte 12">
            <a:extLst>
              <a:ext uri="{FF2B5EF4-FFF2-40B4-BE49-F238E27FC236}">
                <a16:creationId xmlns:a16="http://schemas.microsoft.com/office/drawing/2014/main" id="{7A9B73BE-8C5C-F537-04F5-A94E40D3E5BE}"/>
              </a:ext>
            </a:extLst>
          </p:cNvPr>
          <p:cNvSpPr txBox="1"/>
          <p:nvPr/>
        </p:nvSpPr>
        <p:spPr>
          <a:xfrm>
            <a:off x="2356578" y="1790535"/>
            <a:ext cx="1006324" cy="246221"/>
          </a:xfrm>
          <a:prstGeom prst="rect">
            <a:avLst/>
          </a:prstGeom>
          <a:noFill/>
        </p:spPr>
        <p:txBody>
          <a:bodyPr wrap="square" rtlCol="0">
            <a:spAutoFit/>
          </a:bodyPr>
          <a:lstStyle/>
          <a:p>
            <a:r>
              <a:rPr lang="fr-CH" sz="1000" dirty="0">
                <a:latin typeface="Arial" panose="020B0604020202020204" pitchFamily="34" charset="0"/>
                <a:cs typeface="Arial" panose="020B0604020202020204" pitchFamily="34" charset="0"/>
              </a:rPr>
              <a:t>0.8 %</a:t>
            </a:r>
          </a:p>
        </p:txBody>
      </p:sp>
    </p:spTree>
    <p:extLst>
      <p:ext uri="{BB962C8B-B14F-4D97-AF65-F5344CB8AC3E}">
        <p14:creationId xmlns:p14="http://schemas.microsoft.com/office/powerpoint/2010/main" val="25013596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0D7CC378-F7BD-F82A-8B23-10AA3587CF40}"/>
              </a:ext>
            </a:extLst>
          </p:cNvPr>
          <p:cNvSpPr>
            <a:spLocks noGrp="1"/>
          </p:cNvSpPr>
          <p:nvPr>
            <p:ph type="sldNum" sz="quarter" idx="12"/>
          </p:nvPr>
        </p:nvSpPr>
        <p:spPr/>
        <p:txBody>
          <a:bodyPr/>
          <a:lstStyle/>
          <a:p>
            <a:fld id="{E38066B1-5D95-A84B-B76E-9182D90F246B}" type="slidenum">
              <a:rPr lang="fr-CH" smtClean="0"/>
              <a:pPr/>
              <a:t>19</a:t>
            </a:fld>
            <a:endParaRPr lang="fr-CH"/>
          </a:p>
        </p:txBody>
      </p:sp>
      <p:sp>
        <p:nvSpPr>
          <p:cNvPr id="3" name="Titre 2">
            <a:extLst>
              <a:ext uri="{FF2B5EF4-FFF2-40B4-BE49-F238E27FC236}">
                <a16:creationId xmlns:a16="http://schemas.microsoft.com/office/drawing/2014/main" id="{9B96FFDC-8ABC-A810-3C55-5D6500AAA8BA}"/>
              </a:ext>
            </a:extLst>
          </p:cNvPr>
          <p:cNvSpPr>
            <a:spLocks noGrp="1"/>
          </p:cNvSpPr>
          <p:nvPr>
            <p:ph type="title"/>
          </p:nvPr>
        </p:nvSpPr>
        <p:spPr/>
        <p:txBody>
          <a:bodyPr/>
          <a:lstStyle/>
          <a:p>
            <a:endParaRPr lang="fr-CH" dirty="0"/>
          </a:p>
        </p:txBody>
      </p:sp>
      <p:sp>
        <p:nvSpPr>
          <p:cNvPr id="4" name="Espace réservé du contenu 3">
            <a:extLst>
              <a:ext uri="{FF2B5EF4-FFF2-40B4-BE49-F238E27FC236}">
                <a16:creationId xmlns:a16="http://schemas.microsoft.com/office/drawing/2014/main" id="{75AC3A81-2EC2-5D31-7FA9-C61770658556}"/>
              </a:ext>
            </a:extLst>
          </p:cNvPr>
          <p:cNvSpPr>
            <a:spLocks noGrp="1"/>
          </p:cNvSpPr>
          <p:nvPr>
            <p:ph idx="1"/>
          </p:nvPr>
        </p:nvSpPr>
        <p:spPr>
          <a:xfrm>
            <a:off x="1750160" y="789553"/>
            <a:ext cx="6936640" cy="3686525"/>
          </a:xfrm>
        </p:spPr>
        <p:txBody>
          <a:bodyPr/>
          <a:lstStyle/>
          <a:p>
            <a:r>
              <a:rPr lang="fr-CH" sz="1800" b="1" dirty="0"/>
              <a:t>Institutions publiques </a:t>
            </a:r>
            <a:r>
              <a:rPr lang="fr-CH" sz="1800" dirty="0"/>
              <a:t>: services de santé publique, écoles, et autres organismes gouvernementaux impliqués dans la promotion de la santé.</a:t>
            </a:r>
          </a:p>
          <a:p>
            <a:endParaRPr lang="fr-CH" sz="1800" dirty="0"/>
          </a:p>
          <a:p>
            <a:r>
              <a:rPr lang="fr-CH" sz="1800" b="1" dirty="0"/>
              <a:t>Organisations non gouvernementales (ONG) et associations </a:t>
            </a:r>
            <a:r>
              <a:rPr lang="fr-CH" sz="1800" dirty="0"/>
              <a:t>: Organismes tels que la Croix-Rouge suisse, les ligues de la santé, et d'autres associations œuvrant dans le domaine de la santé.</a:t>
            </a:r>
          </a:p>
          <a:p>
            <a:endParaRPr lang="fr-CH" sz="1800" dirty="0"/>
          </a:p>
          <a:p>
            <a:r>
              <a:rPr lang="fr-CH" sz="1800" b="1" dirty="0"/>
              <a:t>Professionnels de la santé </a:t>
            </a:r>
            <a:r>
              <a:rPr lang="fr-CH" sz="1800" dirty="0"/>
              <a:t>: Médecins, infirmiers, et autres professionnels impliqués dans des programmes de prévention et de promotion de la santé.</a:t>
            </a:r>
          </a:p>
        </p:txBody>
      </p:sp>
      <p:sp>
        <p:nvSpPr>
          <p:cNvPr id="5" name="ZoneTexte 4">
            <a:extLst>
              <a:ext uri="{FF2B5EF4-FFF2-40B4-BE49-F238E27FC236}">
                <a16:creationId xmlns:a16="http://schemas.microsoft.com/office/drawing/2014/main" id="{3B84ACEF-113C-5773-FAF5-B02EF3E07C0C}"/>
              </a:ext>
            </a:extLst>
          </p:cNvPr>
          <p:cNvSpPr txBox="1"/>
          <p:nvPr/>
        </p:nvSpPr>
        <p:spPr>
          <a:xfrm rot="20365620">
            <a:off x="99700" y="1531060"/>
            <a:ext cx="2109820" cy="646331"/>
          </a:xfrm>
          <a:prstGeom prst="rect">
            <a:avLst/>
          </a:prstGeom>
          <a:noFill/>
        </p:spPr>
        <p:txBody>
          <a:bodyPr wrap="square">
            <a:spAutoFit/>
          </a:bodyPr>
          <a:lstStyle/>
          <a:p>
            <a:pPr algn="ctr"/>
            <a:r>
              <a:rPr lang="fr-CH" b="1" dirty="0">
                <a:solidFill>
                  <a:srgbClr val="B61239"/>
                </a:solidFill>
                <a:latin typeface="Arial Unicode MS"/>
                <a:ea typeface="+mj-ea"/>
                <a:cs typeface="Arial" pitchFamily="34" charset="0"/>
              </a:rPr>
              <a:t>Bénéficiaires des fonds </a:t>
            </a:r>
          </a:p>
        </p:txBody>
      </p:sp>
    </p:spTree>
    <p:extLst>
      <p:ext uri="{BB962C8B-B14F-4D97-AF65-F5344CB8AC3E}">
        <p14:creationId xmlns:p14="http://schemas.microsoft.com/office/powerpoint/2010/main" val="32196932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E38066B1-5D95-A84B-B76E-9182D90F246B}" type="slidenum">
              <a:rPr lang="fr-CH" smtClean="0"/>
              <a:pPr/>
              <a:t>2</a:t>
            </a:fld>
            <a:endParaRPr lang="fr-CH"/>
          </a:p>
        </p:txBody>
      </p:sp>
      <p:sp>
        <p:nvSpPr>
          <p:cNvPr id="3" name="Titre 2"/>
          <p:cNvSpPr>
            <a:spLocks noGrp="1"/>
          </p:cNvSpPr>
          <p:nvPr>
            <p:ph type="title"/>
          </p:nvPr>
        </p:nvSpPr>
        <p:spPr>
          <a:xfrm>
            <a:off x="457200" y="33468"/>
            <a:ext cx="8229600" cy="3837492"/>
          </a:xfrm>
        </p:spPr>
        <p:txBody>
          <a:bodyPr/>
          <a:lstStyle/>
          <a:p>
            <a:r>
              <a:rPr lang="fr-CH" sz="2200" b="1" dirty="0"/>
              <a:t>Q1 Clarification des termes : Qu’est-ce que la promotion de la santé, qu’est-ce que la prévention (y compris primaire, secondaire et tertiaire) ? </a:t>
            </a:r>
          </a:p>
        </p:txBody>
      </p:sp>
    </p:spTree>
    <p:extLst>
      <p:ext uri="{BB962C8B-B14F-4D97-AF65-F5344CB8AC3E}">
        <p14:creationId xmlns:p14="http://schemas.microsoft.com/office/powerpoint/2010/main" val="37617430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E38066B1-5D95-A84B-B76E-9182D90F246B}" type="slidenum">
              <a:rPr lang="fr-CH" smtClean="0"/>
              <a:pPr/>
              <a:t>20</a:t>
            </a:fld>
            <a:endParaRPr lang="fr-CH"/>
          </a:p>
        </p:txBody>
      </p:sp>
      <p:sp>
        <p:nvSpPr>
          <p:cNvPr id="3" name="Titre 2"/>
          <p:cNvSpPr>
            <a:spLocks noGrp="1"/>
          </p:cNvSpPr>
          <p:nvPr>
            <p:ph type="title"/>
          </p:nvPr>
        </p:nvSpPr>
        <p:spPr/>
        <p:txBody>
          <a:bodyPr/>
          <a:lstStyle/>
          <a:p>
            <a:r>
              <a:rPr lang="fr-CH" sz="1600" b="1" dirty="0"/>
              <a:t>Q3 Quelles mesures de promotion de la santé et de prévention ont un effet de réduction des coûts à long terme ? Comment l’impact des mesures est-il mesuré ? </a:t>
            </a:r>
          </a:p>
        </p:txBody>
      </p:sp>
      <p:sp>
        <p:nvSpPr>
          <p:cNvPr id="4" name="Espace réservé du contenu 3"/>
          <p:cNvSpPr>
            <a:spLocks noGrp="1"/>
          </p:cNvSpPr>
          <p:nvPr>
            <p:ph idx="1"/>
          </p:nvPr>
        </p:nvSpPr>
        <p:spPr>
          <a:xfrm>
            <a:off x="542260" y="754913"/>
            <a:ext cx="6535196" cy="3721166"/>
          </a:xfrm>
        </p:spPr>
        <p:txBody>
          <a:bodyPr/>
          <a:lstStyle/>
          <a:p>
            <a:pPr marL="0" indent="0">
              <a:buNone/>
            </a:pPr>
            <a:r>
              <a:rPr lang="fr-CH" sz="1000" dirty="0"/>
              <a:t>Analyse économique des mesures de prévention dans le domaine de la santé en Suisse (INFRAS, 2009) : </a:t>
            </a:r>
          </a:p>
          <a:p>
            <a:pPr marL="0" indent="0">
              <a:buNone/>
            </a:pPr>
            <a:endParaRPr lang="fr-CH" sz="1000" dirty="0"/>
          </a:p>
          <a:p>
            <a:pPr marL="0" indent="0">
              <a:buNone/>
            </a:pPr>
            <a:r>
              <a:rPr lang="fr-CH" sz="1000" dirty="0"/>
              <a:t>Résultats </a:t>
            </a:r>
          </a:p>
          <a:p>
            <a:pPr marL="0" indent="0">
              <a:buNone/>
            </a:pPr>
            <a:endParaRPr lang="fr-CH" sz="1000" dirty="0"/>
          </a:p>
          <a:p>
            <a:r>
              <a:rPr lang="fr-CH" sz="1000" dirty="0"/>
              <a:t>Certaines interventions sont identifiées comme coût-efficaces (</a:t>
            </a:r>
            <a:r>
              <a:rPr lang="fr-CH" sz="1000" dirty="0" err="1"/>
              <a:t>prév</a:t>
            </a:r>
            <a:r>
              <a:rPr lang="fr-CH" sz="1000" dirty="0"/>
              <a:t>. diabète, vaccinations, interventions non médiales) et peuvent entraîner des économies nettes en réduisant les coûts de traitement ultérieurs </a:t>
            </a:r>
          </a:p>
          <a:p>
            <a:endParaRPr lang="fr-CH" sz="1000" dirty="0"/>
          </a:p>
          <a:p>
            <a:r>
              <a:rPr lang="fr-CH" sz="1000" dirty="0"/>
              <a:t>D'autres mesures, bien que non économiquement avantageuses, peuvent être jugées efficaces pour améliorer la qualité de vie</a:t>
            </a:r>
          </a:p>
          <a:p>
            <a:endParaRPr lang="fr-CH" sz="1000" dirty="0"/>
          </a:p>
          <a:p>
            <a:r>
              <a:rPr lang="fr-CH" sz="1000" dirty="0"/>
              <a:t>Interventions dans des domaines comme l'ostéoporose et les douleurs au dos montrent des résultats particulièrement positifs</a:t>
            </a:r>
          </a:p>
          <a:p>
            <a:pPr marL="0" indent="0">
              <a:buNone/>
            </a:pPr>
            <a:endParaRPr lang="fr-CH" sz="1000" dirty="0"/>
          </a:p>
          <a:p>
            <a:pPr marL="0" indent="0">
              <a:buNone/>
            </a:pPr>
            <a:r>
              <a:rPr lang="fr-CH" sz="1000" dirty="0"/>
              <a:t>Conclusion</a:t>
            </a:r>
          </a:p>
          <a:p>
            <a:endParaRPr lang="fr-CH" sz="1000" dirty="0"/>
          </a:p>
          <a:p>
            <a:r>
              <a:rPr lang="fr-CH" sz="1000" dirty="0"/>
              <a:t>Mesures de prévention peuvent conduire à une augmentation de la productivité et à une réduction des coûts de santé globaux, ce qui est bénéfique pour l'économie</a:t>
            </a:r>
          </a:p>
          <a:p>
            <a:endParaRPr lang="fr-CH" sz="1000" dirty="0"/>
          </a:p>
          <a:p>
            <a:r>
              <a:rPr lang="fr-CH" sz="1000" dirty="0"/>
              <a:t>Efforts de prévention sont justifiés tant du point de vue économique que social, et améliorent la santé publique en Suisse</a:t>
            </a:r>
          </a:p>
          <a:p>
            <a:pPr marL="0" indent="0">
              <a:buNone/>
            </a:pPr>
            <a:endParaRPr lang="fr-CH" sz="1000" dirty="0"/>
          </a:p>
          <a:p>
            <a:endParaRPr lang="fr-CH" sz="1000" dirty="0"/>
          </a:p>
        </p:txBody>
      </p:sp>
      <p:pic>
        <p:nvPicPr>
          <p:cNvPr id="6" name="Image 5">
            <a:extLst>
              <a:ext uri="{FF2B5EF4-FFF2-40B4-BE49-F238E27FC236}">
                <a16:creationId xmlns:a16="http://schemas.microsoft.com/office/drawing/2014/main" id="{9755FEB7-8E16-CD32-2CBE-66521B9DDE78}"/>
              </a:ext>
            </a:extLst>
          </p:cNvPr>
          <p:cNvPicPr>
            <a:picLocks noChangeAspect="1"/>
          </p:cNvPicPr>
          <p:nvPr/>
        </p:nvPicPr>
        <p:blipFill>
          <a:blip r:embed="rId3"/>
          <a:stretch>
            <a:fillRect/>
          </a:stretch>
        </p:blipFill>
        <p:spPr>
          <a:xfrm rot="491704">
            <a:off x="7014540" y="1069243"/>
            <a:ext cx="2051403" cy="12421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579596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E38066B1-5D95-A84B-B76E-9182D90F246B}" type="slidenum">
              <a:rPr lang="fr-CH" smtClean="0"/>
              <a:pPr/>
              <a:t>21</a:t>
            </a:fld>
            <a:endParaRPr lang="fr-CH"/>
          </a:p>
        </p:txBody>
      </p:sp>
      <p:sp>
        <p:nvSpPr>
          <p:cNvPr id="4" name="Espace réservé du contenu 3"/>
          <p:cNvSpPr>
            <a:spLocks noGrp="1"/>
          </p:cNvSpPr>
          <p:nvPr>
            <p:ph idx="1"/>
          </p:nvPr>
        </p:nvSpPr>
        <p:spPr>
          <a:xfrm>
            <a:off x="2065020" y="219456"/>
            <a:ext cx="6713816" cy="4924043"/>
          </a:xfrm>
        </p:spPr>
        <p:txBody>
          <a:bodyPr/>
          <a:lstStyle/>
          <a:p>
            <a:r>
              <a:rPr lang="fr-CH" sz="1600" dirty="0"/>
              <a:t>Importance des évaluations économiques pour garantir que les mesures de prévention offrent un bon rapport coût-efficacité et qu'elles apportent des bénéfices significatifs par rapport aux coûts investis</a:t>
            </a:r>
          </a:p>
          <a:p>
            <a:endParaRPr lang="fr-CH" sz="1600" dirty="0"/>
          </a:p>
          <a:p>
            <a:r>
              <a:rPr lang="fr-CH" sz="1600" dirty="0"/>
              <a:t>Défis dans la mesure de l'efficacité : difficile d'attribuer des résultats de santé à des interventions spécifiques en raison de la complexité des facteurs influençant la santé publique</a:t>
            </a:r>
          </a:p>
          <a:p>
            <a:endParaRPr lang="fr-CH" sz="1600" dirty="0"/>
          </a:p>
          <a:p>
            <a:r>
              <a:rPr lang="fr-CH" sz="1600" dirty="0"/>
              <a:t>Preuves empiriques sur les stratégies de prévention : études récentes montrent que des stratégies de prévention (arrêt du tabac, promotion de l'activité physique, amélioration de la nutrition) peuvent non seulement être économiquement efficaces mais aussi contribuer à réduire les coûts de santé à long terme</a:t>
            </a:r>
          </a:p>
          <a:p>
            <a:endParaRPr lang="fr-CH" sz="1600" dirty="0"/>
          </a:p>
        </p:txBody>
      </p:sp>
      <p:pic>
        <p:nvPicPr>
          <p:cNvPr id="5" name="Image 4">
            <a:extLst>
              <a:ext uri="{FF2B5EF4-FFF2-40B4-BE49-F238E27FC236}">
                <a16:creationId xmlns:a16="http://schemas.microsoft.com/office/drawing/2014/main" id="{38CECD0D-B9B9-29B0-9A03-7BF001DE6659}"/>
              </a:ext>
            </a:extLst>
          </p:cNvPr>
          <p:cNvPicPr>
            <a:picLocks noChangeAspect="1"/>
          </p:cNvPicPr>
          <p:nvPr/>
        </p:nvPicPr>
        <p:blipFill>
          <a:blip r:embed="rId3"/>
          <a:stretch>
            <a:fillRect/>
          </a:stretch>
        </p:blipFill>
        <p:spPr>
          <a:xfrm>
            <a:off x="22659" y="2354651"/>
            <a:ext cx="2042361" cy="979582"/>
          </a:xfrm>
          <a:prstGeom prst="rect">
            <a:avLst/>
          </a:prstGeom>
          <a:ln>
            <a:noFill/>
          </a:ln>
          <a:effectLst>
            <a:outerShdw blurRad="292100" dist="139700" dir="2700000" algn="tl" rotWithShape="0">
              <a:srgbClr val="333333">
                <a:alpha val="65000"/>
              </a:srgbClr>
            </a:outerShdw>
          </a:effectLst>
        </p:spPr>
      </p:pic>
      <p:pic>
        <p:nvPicPr>
          <p:cNvPr id="8" name="Image 7">
            <a:extLst>
              <a:ext uri="{FF2B5EF4-FFF2-40B4-BE49-F238E27FC236}">
                <a16:creationId xmlns:a16="http://schemas.microsoft.com/office/drawing/2014/main" id="{2CD29B9F-D4DA-A377-E71C-C19B272DA756}"/>
              </a:ext>
            </a:extLst>
          </p:cNvPr>
          <p:cNvPicPr>
            <a:picLocks noChangeAspect="1"/>
          </p:cNvPicPr>
          <p:nvPr/>
        </p:nvPicPr>
        <p:blipFill>
          <a:blip r:embed="rId4"/>
          <a:stretch>
            <a:fillRect/>
          </a:stretch>
        </p:blipFill>
        <p:spPr>
          <a:xfrm>
            <a:off x="246344" y="327177"/>
            <a:ext cx="1338615" cy="1892907"/>
          </a:xfrm>
          <a:prstGeom prst="rect">
            <a:avLst/>
          </a:prstGeom>
          <a:ln>
            <a:noFill/>
          </a:ln>
          <a:effectLst>
            <a:outerShdw blurRad="292100" dist="139700" dir="2700000" algn="tl" rotWithShape="0">
              <a:srgbClr val="333333">
                <a:alpha val="65000"/>
              </a:srgbClr>
            </a:outerShdw>
          </a:effectLst>
        </p:spPr>
      </p:pic>
      <p:sp>
        <p:nvSpPr>
          <p:cNvPr id="9" name="ZoneTexte 8">
            <a:extLst>
              <a:ext uri="{FF2B5EF4-FFF2-40B4-BE49-F238E27FC236}">
                <a16:creationId xmlns:a16="http://schemas.microsoft.com/office/drawing/2014/main" id="{4DC45011-B4D8-D23D-2F18-111DA9F28AEC}"/>
              </a:ext>
            </a:extLst>
          </p:cNvPr>
          <p:cNvSpPr txBox="1"/>
          <p:nvPr/>
        </p:nvSpPr>
        <p:spPr>
          <a:xfrm>
            <a:off x="141634" y="111734"/>
            <a:ext cx="1584960" cy="215444"/>
          </a:xfrm>
          <a:prstGeom prst="rect">
            <a:avLst/>
          </a:prstGeom>
          <a:noFill/>
        </p:spPr>
        <p:txBody>
          <a:bodyPr wrap="square" rtlCol="0">
            <a:spAutoFit/>
          </a:bodyPr>
          <a:lstStyle/>
          <a:p>
            <a:r>
              <a:rPr lang="fr-CH" sz="800" dirty="0">
                <a:latin typeface="Arial" panose="020B0604020202020204" pitchFamily="34" charset="0"/>
                <a:cs typeface="Arial" panose="020B0604020202020204" pitchFamily="34" charset="0"/>
              </a:rPr>
              <a:t>Marti et al. 2022</a:t>
            </a:r>
          </a:p>
        </p:txBody>
      </p:sp>
    </p:spTree>
    <p:extLst>
      <p:ext uri="{BB962C8B-B14F-4D97-AF65-F5344CB8AC3E}">
        <p14:creationId xmlns:p14="http://schemas.microsoft.com/office/powerpoint/2010/main" val="14573304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87C5B09C-558E-9563-A6FD-937583F96FD8}"/>
              </a:ext>
            </a:extLst>
          </p:cNvPr>
          <p:cNvSpPr>
            <a:spLocks noGrp="1"/>
          </p:cNvSpPr>
          <p:nvPr>
            <p:ph type="sldNum" sz="quarter" idx="12"/>
          </p:nvPr>
        </p:nvSpPr>
        <p:spPr/>
        <p:txBody>
          <a:bodyPr/>
          <a:lstStyle/>
          <a:p>
            <a:fld id="{E38066B1-5D95-A84B-B76E-9182D90F246B}" type="slidenum">
              <a:rPr lang="fr-CH" smtClean="0"/>
              <a:pPr/>
              <a:t>22</a:t>
            </a:fld>
            <a:endParaRPr lang="fr-CH"/>
          </a:p>
        </p:txBody>
      </p:sp>
      <p:sp>
        <p:nvSpPr>
          <p:cNvPr id="3" name="Titre 2">
            <a:extLst>
              <a:ext uri="{FF2B5EF4-FFF2-40B4-BE49-F238E27FC236}">
                <a16:creationId xmlns:a16="http://schemas.microsoft.com/office/drawing/2014/main" id="{6B92707D-C8EA-D828-1E2C-F0DD05749D0B}"/>
              </a:ext>
            </a:extLst>
          </p:cNvPr>
          <p:cNvSpPr>
            <a:spLocks noGrp="1"/>
          </p:cNvSpPr>
          <p:nvPr>
            <p:ph type="title"/>
          </p:nvPr>
        </p:nvSpPr>
        <p:spPr/>
        <p:txBody>
          <a:bodyPr/>
          <a:lstStyle/>
          <a:p>
            <a:br>
              <a:rPr lang="fr-CH" sz="1600" b="1" dirty="0"/>
            </a:br>
            <a:r>
              <a:rPr lang="fr-CH" sz="1600" b="1" dirty="0"/>
              <a:t>Q3 Comment mesurer l'impact des mesures ?</a:t>
            </a:r>
            <a:br>
              <a:rPr lang="fr-CH" dirty="0"/>
            </a:br>
            <a:endParaRPr lang="fr-CH" dirty="0"/>
          </a:p>
        </p:txBody>
      </p:sp>
      <p:sp>
        <p:nvSpPr>
          <p:cNvPr id="4" name="Espace réservé du contenu 3">
            <a:extLst>
              <a:ext uri="{FF2B5EF4-FFF2-40B4-BE49-F238E27FC236}">
                <a16:creationId xmlns:a16="http://schemas.microsoft.com/office/drawing/2014/main" id="{3113BAC0-D9A0-10C6-2969-7A5073CD3D66}"/>
              </a:ext>
            </a:extLst>
          </p:cNvPr>
          <p:cNvSpPr>
            <a:spLocks noGrp="1"/>
          </p:cNvSpPr>
          <p:nvPr>
            <p:ph idx="1"/>
          </p:nvPr>
        </p:nvSpPr>
        <p:spPr>
          <a:xfrm>
            <a:off x="457200" y="462987"/>
            <a:ext cx="8229600" cy="4013091"/>
          </a:xfrm>
        </p:spPr>
        <p:txBody>
          <a:bodyPr/>
          <a:lstStyle/>
          <a:p>
            <a:pPr marL="0" indent="0">
              <a:buNone/>
            </a:pPr>
            <a:r>
              <a:rPr lang="fr-CH" sz="1400" b="1" dirty="0"/>
              <a:t>Etapes : </a:t>
            </a:r>
          </a:p>
          <a:p>
            <a:pPr marL="0" indent="0">
              <a:buNone/>
            </a:pPr>
            <a:endParaRPr lang="fr-CH" sz="1400" dirty="0"/>
          </a:p>
          <a:p>
            <a:pPr marL="0" indent="0">
              <a:buNone/>
            </a:pPr>
            <a:r>
              <a:rPr lang="fr-CH" sz="1400" dirty="0"/>
              <a:t>Identifier les résultats attendus (ex. : réduction des maladies, amélioration des comportements sains) </a:t>
            </a:r>
            <a:r>
              <a:rPr lang="fr-CH" sz="1400" dirty="0">
                <a:sym typeface="Wingdings" panose="05000000000000000000" pitchFamily="2" charset="2"/>
              </a:rPr>
              <a:t> </a:t>
            </a:r>
            <a:r>
              <a:rPr lang="fr-CH" sz="1400" dirty="0"/>
              <a:t>Choisir des indicateurs mesurables </a:t>
            </a:r>
            <a:r>
              <a:rPr lang="fr-CH" sz="1400" dirty="0">
                <a:sym typeface="Wingdings" panose="05000000000000000000" pitchFamily="2" charset="2"/>
              </a:rPr>
              <a:t> </a:t>
            </a:r>
            <a:r>
              <a:rPr lang="fr-CH" sz="1400" dirty="0"/>
              <a:t>Collecter des données avant et après </a:t>
            </a:r>
            <a:r>
              <a:rPr lang="fr-CH" sz="1400" dirty="0">
                <a:sym typeface="Wingdings" panose="05000000000000000000" pitchFamily="2" charset="2"/>
              </a:rPr>
              <a:t> </a:t>
            </a:r>
            <a:r>
              <a:rPr lang="fr-CH" sz="1400" dirty="0"/>
              <a:t>Évaluer les résultats </a:t>
            </a:r>
            <a:r>
              <a:rPr lang="fr-CH" sz="1400" dirty="0">
                <a:sym typeface="Wingdings" panose="05000000000000000000" pitchFamily="2" charset="2"/>
              </a:rPr>
              <a:t> </a:t>
            </a:r>
            <a:r>
              <a:rPr lang="fr-CH" sz="1400" dirty="0"/>
              <a:t>Prendre en compte les facteurs externes </a:t>
            </a:r>
            <a:r>
              <a:rPr lang="fr-CH" sz="1400" dirty="0">
                <a:sym typeface="Wingdings" panose="05000000000000000000" pitchFamily="2" charset="2"/>
              </a:rPr>
              <a:t> </a:t>
            </a:r>
            <a:r>
              <a:rPr lang="fr-CH" sz="1400" dirty="0"/>
              <a:t>Effectuer un retour d'expérience </a:t>
            </a:r>
          </a:p>
          <a:p>
            <a:pPr marL="0" indent="0">
              <a:buNone/>
            </a:pPr>
            <a:endParaRPr lang="fr-CH" sz="1400" dirty="0"/>
          </a:p>
          <a:p>
            <a:pPr marL="0" indent="0">
              <a:buNone/>
            </a:pPr>
            <a:endParaRPr lang="fr-CH" sz="1400" dirty="0"/>
          </a:p>
          <a:p>
            <a:pPr marL="0" indent="0">
              <a:buNone/>
            </a:pPr>
            <a:r>
              <a:rPr lang="fr-CH" sz="1400" b="1" dirty="0"/>
              <a:t>Difficultés : </a:t>
            </a:r>
          </a:p>
          <a:p>
            <a:r>
              <a:rPr lang="fr-CH" sz="1400" dirty="0"/>
              <a:t>Difficile d’isoler l’effet direct des mesures</a:t>
            </a:r>
          </a:p>
          <a:p>
            <a:r>
              <a:rPr lang="fr-CH" sz="1400" dirty="0"/>
              <a:t>Délai des impacts</a:t>
            </a:r>
          </a:p>
          <a:p>
            <a:r>
              <a:rPr lang="fr-CH" sz="1400" dirty="0"/>
              <a:t>Manque de données </a:t>
            </a:r>
          </a:p>
          <a:p>
            <a:r>
              <a:rPr lang="fr-CH" sz="1400" dirty="0"/>
              <a:t>Ressources limitées </a:t>
            </a:r>
          </a:p>
          <a:p>
            <a:r>
              <a:rPr lang="fr-CH" sz="1400" dirty="0"/>
              <a:t>Variabilité des comportements humains et résistance au changement </a:t>
            </a:r>
          </a:p>
          <a:p>
            <a:r>
              <a:rPr lang="fr-CH" sz="1400" dirty="0"/>
              <a:t>Difficulté à quantifier certains impacts (ex. qualité de vie)</a:t>
            </a:r>
          </a:p>
        </p:txBody>
      </p:sp>
    </p:spTree>
    <p:extLst>
      <p:ext uri="{BB962C8B-B14F-4D97-AF65-F5344CB8AC3E}">
        <p14:creationId xmlns:p14="http://schemas.microsoft.com/office/powerpoint/2010/main" val="28410900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499C823F-EDC9-9161-4A3B-62FCA2735F26}"/>
              </a:ext>
            </a:extLst>
          </p:cNvPr>
          <p:cNvSpPr>
            <a:spLocks noGrp="1"/>
          </p:cNvSpPr>
          <p:nvPr>
            <p:ph type="sldNum" sz="quarter" idx="12"/>
          </p:nvPr>
        </p:nvSpPr>
        <p:spPr/>
        <p:txBody>
          <a:bodyPr/>
          <a:lstStyle/>
          <a:p>
            <a:fld id="{E38066B1-5D95-A84B-B76E-9182D90F246B}" type="slidenum">
              <a:rPr lang="fr-CH" smtClean="0"/>
              <a:pPr/>
              <a:t>23</a:t>
            </a:fld>
            <a:endParaRPr lang="fr-CH"/>
          </a:p>
        </p:txBody>
      </p:sp>
      <p:pic>
        <p:nvPicPr>
          <p:cNvPr id="6" name="Image 5">
            <a:extLst>
              <a:ext uri="{FF2B5EF4-FFF2-40B4-BE49-F238E27FC236}">
                <a16:creationId xmlns:a16="http://schemas.microsoft.com/office/drawing/2014/main" id="{08F720FE-CE4D-0EEC-80F4-E1F9C7E6F032}"/>
              </a:ext>
            </a:extLst>
          </p:cNvPr>
          <p:cNvPicPr>
            <a:picLocks noChangeAspect="1"/>
          </p:cNvPicPr>
          <p:nvPr/>
        </p:nvPicPr>
        <p:blipFill>
          <a:blip r:embed="rId3"/>
          <a:stretch>
            <a:fillRect/>
          </a:stretch>
        </p:blipFill>
        <p:spPr>
          <a:xfrm>
            <a:off x="24064" y="276725"/>
            <a:ext cx="6887859" cy="4088809"/>
          </a:xfrm>
          <a:prstGeom prst="rect">
            <a:avLst/>
          </a:prstGeom>
        </p:spPr>
      </p:pic>
      <p:pic>
        <p:nvPicPr>
          <p:cNvPr id="7" name="Image 6">
            <a:extLst>
              <a:ext uri="{FF2B5EF4-FFF2-40B4-BE49-F238E27FC236}">
                <a16:creationId xmlns:a16="http://schemas.microsoft.com/office/drawing/2014/main" id="{404C479C-9E3B-22AF-FA85-52C68A4A7D9A}"/>
              </a:ext>
            </a:extLst>
          </p:cNvPr>
          <p:cNvPicPr>
            <a:picLocks noChangeAspect="1"/>
          </p:cNvPicPr>
          <p:nvPr/>
        </p:nvPicPr>
        <p:blipFill>
          <a:blip r:embed="rId4"/>
          <a:stretch>
            <a:fillRect/>
          </a:stretch>
        </p:blipFill>
        <p:spPr>
          <a:xfrm>
            <a:off x="6887860" y="250573"/>
            <a:ext cx="2275987" cy="2831695"/>
          </a:xfrm>
          <a:prstGeom prst="rect">
            <a:avLst/>
          </a:prstGeom>
        </p:spPr>
      </p:pic>
      <p:sp>
        <p:nvSpPr>
          <p:cNvPr id="8" name="Titre 2">
            <a:extLst>
              <a:ext uri="{FF2B5EF4-FFF2-40B4-BE49-F238E27FC236}">
                <a16:creationId xmlns:a16="http://schemas.microsoft.com/office/drawing/2014/main" id="{2B81DA8B-BBBC-E6C3-AE4C-F161A8366F0E}"/>
              </a:ext>
            </a:extLst>
          </p:cNvPr>
          <p:cNvSpPr>
            <a:spLocks noGrp="1"/>
          </p:cNvSpPr>
          <p:nvPr>
            <p:ph type="title"/>
          </p:nvPr>
        </p:nvSpPr>
        <p:spPr>
          <a:xfrm>
            <a:off x="49170" y="-237465"/>
            <a:ext cx="8229600" cy="619080"/>
          </a:xfrm>
        </p:spPr>
        <p:txBody>
          <a:bodyPr/>
          <a:lstStyle/>
          <a:p>
            <a:br>
              <a:rPr lang="fr-CH" sz="1600" b="1" dirty="0"/>
            </a:br>
            <a:r>
              <a:rPr lang="fr-CH" sz="1600" b="1" dirty="0"/>
              <a:t>Exemples de données suisses </a:t>
            </a:r>
            <a:endParaRPr lang="fr-CH" dirty="0"/>
          </a:p>
        </p:txBody>
      </p:sp>
    </p:spTree>
    <p:extLst>
      <p:ext uri="{BB962C8B-B14F-4D97-AF65-F5344CB8AC3E}">
        <p14:creationId xmlns:p14="http://schemas.microsoft.com/office/powerpoint/2010/main" val="22925778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E38066B1-5D95-A84B-B76E-9182D90F246B}" type="slidenum">
              <a:rPr lang="fr-CH" smtClean="0"/>
              <a:pPr/>
              <a:t>24</a:t>
            </a:fld>
            <a:endParaRPr lang="fr-CH"/>
          </a:p>
        </p:txBody>
      </p:sp>
      <p:sp>
        <p:nvSpPr>
          <p:cNvPr id="3" name="Titre 2"/>
          <p:cNvSpPr>
            <a:spLocks noGrp="1"/>
          </p:cNvSpPr>
          <p:nvPr>
            <p:ph type="title"/>
          </p:nvPr>
        </p:nvSpPr>
        <p:spPr/>
        <p:txBody>
          <a:bodyPr/>
          <a:lstStyle/>
          <a:p>
            <a:r>
              <a:rPr lang="fr-CH" sz="1600" b="1" dirty="0"/>
              <a:t>Q4 Existe-t-il des exemples de « bonnes pratiques » en matière de promotion de la santé et/ou de prévention dans d’autres pays, qui fonctionnent bien ?</a:t>
            </a:r>
          </a:p>
        </p:txBody>
      </p:sp>
      <p:sp>
        <p:nvSpPr>
          <p:cNvPr id="4" name="Espace réservé du contenu 3"/>
          <p:cNvSpPr>
            <a:spLocks noGrp="1"/>
          </p:cNvSpPr>
          <p:nvPr>
            <p:ph idx="1"/>
          </p:nvPr>
        </p:nvSpPr>
        <p:spPr/>
        <p:txBody>
          <a:bodyPr/>
          <a:lstStyle/>
          <a:p>
            <a:pPr marL="0" indent="0">
              <a:buNone/>
            </a:pPr>
            <a:r>
              <a:rPr lang="fr-CH" sz="1800" dirty="0"/>
              <a:t>Pour être efficace, une stratégie doit agir sur deux niveaux : </a:t>
            </a:r>
          </a:p>
        </p:txBody>
      </p:sp>
      <p:pic>
        <p:nvPicPr>
          <p:cNvPr id="7" name="Image 6">
            <a:extLst>
              <a:ext uri="{FF2B5EF4-FFF2-40B4-BE49-F238E27FC236}">
                <a16:creationId xmlns:a16="http://schemas.microsoft.com/office/drawing/2014/main" id="{D7047D5B-3A5D-27A6-C4B6-7C36E4029D4D}"/>
              </a:ext>
            </a:extLst>
          </p:cNvPr>
          <p:cNvPicPr>
            <a:picLocks noChangeAspect="1"/>
          </p:cNvPicPr>
          <p:nvPr/>
        </p:nvPicPr>
        <p:blipFill>
          <a:blip r:embed="rId3"/>
          <a:stretch>
            <a:fillRect/>
          </a:stretch>
        </p:blipFill>
        <p:spPr>
          <a:xfrm>
            <a:off x="1653540" y="1138941"/>
            <a:ext cx="5715000" cy="3152088"/>
          </a:xfrm>
          <a:prstGeom prst="rect">
            <a:avLst/>
          </a:prstGeom>
        </p:spPr>
      </p:pic>
    </p:spTree>
    <p:extLst>
      <p:ext uri="{BB962C8B-B14F-4D97-AF65-F5344CB8AC3E}">
        <p14:creationId xmlns:p14="http://schemas.microsoft.com/office/powerpoint/2010/main" val="25629089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615E4DFC-389B-D68F-7AE3-3FF214AF3414}"/>
              </a:ext>
            </a:extLst>
          </p:cNvPr>
          <p:cNvSpPr>
            <a:spLocks noGrp="1"/>
          </p:cNvSpPr>
          <p:nvPr>
            <p:ph type="sldNum" sz="quarter" idx="12"/>
          </p:nvPr>
        </p:nvSpPr>
        <p:spPr/>
        <p:txBody>
          <a:bodyPr/>
          <a:lstStyle/>
          <a:p>
            <a:fld id="{E38066B1-5D95-A84B-B76E-9182D90F246B}" type="slidenum">
              <a:rPr lang="fr-CH" smtClean="0"/>
              <a:pPr/>
              <a:t>25</a:t>
            </a:fld>
            <a:endParaRPr lang="fr-CH"/>
          </a:p>
        </p:txBody>
      </p:sp>
      <p:sp>
        <p:nvSpPr>
          <p:cNvPr id="5" name="Titre 4">
            <a:extLst>
              <a:ext uri="{FF2B5EF4-FFF2-40B4-BE49-F238E27FC236}">
                <a16:creationId xmlns:a16="http://schemas.microsoft.com/office/drawing/2014/main" id="{0CE40C23-BFF8-B3B7-F1F2-3FC3B2ACA93A}"/>
              </a:ext>
            </a:extLst>
          </p:cNvPr>
          <p:cNvSpPr>
            <a:spLocks noGrp="1"/>
          </p:cNvSpPr>
          <p:nvPr>
            <p:ph type="title"/>
          </p:nvPr>
        </p:nvSpPr>
        <p:spPr>
          <a:xfrm>
            <a:off x="204537" y="33468"/>
            <a:ext cx="8783051" cy="619080"/>
          </a:xfrm>
        </p:spPr>
        <p:txBody>
          <a:bodyPr/>
          <a:lstStyle/>
          <a:p>
            <a:pPr algn="ctr"/>
            <a:r>
              <a:rPr lang="fr-CH" sz="1800" b="1" dirty="0"/>
              <a:t>Lutte contre les maladies non transmissibles (MNT) : interventions coût-efficaces (</a:t>
            </a:r>
            <a:r>
              <a:rPr lang="fr-CH" sz="1800" b="1" i="1" dirty="0"/>
              <a:t>Best </a:t>
            </a:r>
            <a:r>
              <a:rPr lang="fr-CH" sz="1800" b="1" i="1" dirty="0" err="1"/>
              <a:t>buys</a:t>
            </a:r>
            <a:r>
              <a:rPr lang="fr-CH" sz="1800" b="1" dirty="0"/>
              <a:t>) selon OMS</a:t>
            </a:r>
          </a:p>
        </p:txBody>
      </p:sp>
      <p:pic>
        <p:nvPicPr>
          <p:cNvPr id="12" name="Image 11">
            <a:extLst>
              <a:ext uri="{FF2B5EF4-FFF2-40B4-BE49-F238E27FC236}">
                <a16:creationId xmlns:a16="http://schemas.microsoft.com/office/drawing/2014/main" id="{20805B02-7766-330B-B856-34F8B3B72012}"/>
              </a:ext>
            </a:extLst>
          </p:cNvPr>
          <p:cNvPicPr>
            <a:picLocks noChangeAspect="1"/>
          </p:cNvPicPr>
          <p:nvPr/>
        </p:nvPicPr>
        <p:blipFill>
          <a:blip r:embed="rId3"/>
          <a:stretch>
            <a:fillRect/>
          </a:stretch>
        </p:blipFill>
        <p:spPr>
          <a:xfrm>
            <a:off x="49427" y="876509"/>
            <a:ext cx="7946105" cy="4206409"/>
          </a:xfrm>
          <a:prstGeom prst="rect">
            <a:avLst/>
          </a:prstGeom>
        </p:spPr>
      </p:pic>
      <p:pic>
        <p:nvPicPr>
          <p:cNvPr id="14" name="Image 13">
            <a:extLst>
              <a:ext uri="{FF2B5EF4-FFF2-40B4-BE49-F238E27FC236}">
                <a16:creationId xmlns:a16="http://schemas.microsoft.com/office/drawing/2014/main" id="{AE3806B7-DAD0-2FC2-1149-F5BDAFDEA43B}"/>
              </a:ext>
            </a:extLst>
          </p:cNvPr>
          <p:cNvPicPr>
            <a:picLocks noChangeAspect="1"/>
          </p:cNvPicPr>
          <p:nvPr/>
        </p:nvPicPr>
        <p:blipFill>
          <a:blip r:embed="rId4"/>
          <a:stretch>
            <a:fillRect/>
          </a:stretch>
        </p:blipFill>
        <p:spPr>
          <a:xfrm>
            <a:off x="8017032" y="434983"/>
            <a:ext cx="1089573" cy="1550227"/>
          </a:xfrm>
          <a:prstGeom prst="rect">
            <a:avLst/>
          </a:prstGeom>
        </p:spPr>
      </p:pic>
      <p:sp>
        <p:nvSpPr>
          <p:cNvPr id="15" name="ZoneTexte 14">
            <a:extLst>
              <a:ext uri="{FF2B5EF4-FFF2-40B4-BE49-F238E27FC236}">
                <a16:creationId xmlns:a16="http://schemas.microsoft.com/office/drawing/2014/main" id="{9650F12C-B733-9289-F047-52189CEA13D9}"/>
              </a:ext>
            </a:extLst>
          </p:cNvPr>
          <p:cNvSpPr txBox="1"/>
          <p:nvPr/>
        </p:nvSpPr>
        <p:spPr>
          <a:xfrm>
            <a:off x="7947405" y="1985210"/>
            <a:ext cx="2261936" cy="246221"/>
          </a:xfrm>
          <a:prstGeom prst="rect">
            <a:avLst/>
          </a:prstGeom>
          <a:noFill/>
        </p:spPr>
        <p:txBody>
          <a:bodyPr wrap="square" rtlCol="0">
            <a:spAutoFit/>
          </a:bodyPr>
          <a:lstStyle/>
          <a:p>
            <a:r>
              <a:rPr lang="fr-CH" sz="1000" dirty="0">
                <a:latin typeface="Arial" panose="020B0604020202020204" pitchFamily="34" charset="0"/>
                <a:cs typeface="Arial" panose="020B0604020202020204" pitchFamily="34" charset="0"/>
              </a:rPr>
              <a:t>OMS, 2024</a:t>
            </a:r>
          </a:p>
        </p:txBody>
      </p:sp>
      <p:sp>
        <p:nvSpPr>
          <p:cNvPr id="16" name="Rectangle 15">
            <a:extLst>
              <a:ext uri="{FF2B5EF4-FFF2-40B4-BE49-F238E27FC236}">
                <a16:creationId xmlns:a16="http://schemas.microsoft.com/office/drawing/2014/main" id="{A63F6877-BD4F-5E87-1443-CF5298448BEA}"/>
              </a:ext>
            </a:extLst>
          </p:cNvPr>
          <p:cNvSpPr/>
          <p:nvPr/>
        </p:nvSpPr>
        <p:spPr>
          <a:xfrm>
            <a:off x="1395665" y="1849852"/>
            <a:ext cx="1997240" cy="788151"/>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CH" sz="800" dirty="0">
                <a:solidFill>
                  <a:schemeClr val="tx1"/>
                </a:solidFill>
                <a:latin typeface="Arial" panose="020B0604020202020204" pitchFamily="34" charset="0"/>
                <a:cs typeface="Arial" panose="020B0604020202020204" pitchFamily="34" charset="0"/>
              </a:rPr>
              <a:t>Taxe</a:t>
            </a:r>
          </a:p>
          <a:p>
            <a:pPr marL="171450" indent="-171450">
              <a:buFont typeface="Arial" panose="020B0604020202020204" pitchFamily="34" charset="0"/>
              <a:buChar char="•"/>
            </a:pPr>
            <a:r>
              <a:rPr lang="fr-CH" sz="800" dirty="0">
                <a:solidFill>
                  <a:schemeClr val="tx1"/>
                </a:solidFill>
                <a:latin typeface="Arial" panose="020B0604020202020204" pitchFamily="34" charset="0"/>
                <a:cs typeface="Arial" panose="020B0604020202020204" pitchFamily="34" charset="0"/>
              </a:rPr>
              <a:t>Avertissement et paquet neutre</a:t>
            </a:r>
          </a:p>
          <a:p>
            <a:pPr marL="171450" indent="-171450">
              <a:buFont typeface="Arial" panose="020B0604020202020204" pitchFamily="34" charset="0"/>
              <a:buChar char="•"/>
            </a:pPr>
            <a:r>
              <a:rPr lang="fr-CH" sz="800" dirty="0">
                <a:solidFill>
                  <a:schemeClr val="tx1"/>
                </a:solidFill>
                <a:latin typeface="Arial" panose="020B0604020202020204" pitchFamily="34" charset="0"/>
                <a:cs typeface="Arial" panose="020B0604020202020204" pitchFamily="34" charset="0"/>
              </a:rPr>
              <a:t>Interdiction pub</a:t>
            </a:r>
          </a:p>
          <a:p>
            <a:pPr marL="171450" indent="-171450">
              <a:buFont typeface="Arial" panose="020B0604020202020204" pitchFamily="34" charset="0"/>
              <a:buChar char="•"/>
            </a:pPr>
            <a:r>
              <a:rPr lang="fr-CH" sz="800" dirty="0">
                <a:solidFill>
                  <a:schemeClr val="tx1"/>
                </a:solidFill>
                <a:latin typeface="Arial" panose="020B0604020202020204" pitchFamily="34" charset="0"/>
                <a:cs typeface="Arial" panose="020B0604020202020204" pitchFamily="34" charset="0"/>
              </a:rPr>
              <a:t>Lutte contre tabagisme passif</a:t>
            </a:r>
          </a:p>
          <a:p>
            <a:pPr marL="171450" indent="-171450">
              <a:buFont typeface="Arial" panose="020B0604020202020204" pitchFamily="34" charset="0"/>
              <a:buChar char="•"/>
            </a:pPr>
            <a:r>
              <a:rPr lang="fr-CH" sz="800" dirty="0">
                <a:solidFill>
                  <a:schemeClr val="tx1"/>
                </a:solidFill>
                <a:latin typeface="Arial" panose="020B0604020202020204" pitchFamily="34" charset="0"/>
                <a:cs typeface="Arial" panose="020B0604020202020204" pitchFamily="34" charset="0"/>
              </a:rPr>
              <a:t>Campagnes d’info</a:t>
            </a:r>
          </a:p>
          <a:p>
            <a:pPr marL="171450" indent="-171450">
              <a:buFont typeface="Arial" panose="020B0604020202020204" pitchFamily="34" charset="0"/>
              <a:buChar char="•"/>
            </a:pPr>
            <a:r>
              <a:rPr lang="fr-CH" sz="800" dirty="0">
                <a:solidFill>
                  <a:schemeClr val="tx1"/>
                </a:solidFill>
                <a:latin typeface="Arial" panose="020B0604020202020204" pitchFamily="34" charset="0"/>
                <a:cs typeface="Arial" panose="020B0604020202020204" pitchFamily="34" charset="0"/>
              </a:rPr>
              <a:t>Aide à la désaccoutumance</a:t>
            </a:r>
          </a:p>
        </p:txBody>
      </p:sp>
      <p:sp>
        <p:nvSpPr>
          <p:cNvPr id="18" name="Rectangle 17">
            <a:extLst>
              <a:ext uri="{FF2B5EF4-FFF2-40B4-BE49-F238E27FC236}">
                <a16:creationId xmlns:a16="http://schemas.microsoft.com/office/drawing/2014/main" id="{A569265E-CB12-ECD6-C8AC-D46ACE0030D8}"/>
              </a:ext>
            </a:extLst>
          </p:cNvPr>
          <p:cNvSpPr/>
          <p:nvPr/>
        </p:nvSpPr>
        <p:spPr>
          <a:xfrm>
            <a:off x="4596062" y="3520035"/>
            <a:ext cx="2662494" cy="1262358"/>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H" sz="800" dirty="0">
                <a:solidFill>
                  <a:schemeClr val="tx1"/>
                </a:solidFill>
                <a:latin typeface="Arial" panose="020B0604020202020204" pitchFamily="34" charset="0"/>
                <a:cs typeface="Arial" panose="020B0604020202020204" pitchFamily="34" charset="0"/>
              </a:rPr>
              <a:t>Diabète : </a:t>
            </a:r>
          </a:p>
          <a:p>
            <a:pPr marL="171450" indent="-171450">
              <a:buFont typeface="Arial" panose="020B0604020202020204" pitchFamily="34" charset="0"/>
              <a:buChar char="•"/>
            </a:pPr>
            <a:r>
              <a:rPr lang="fr-CH" sz="800" dirty="0">
                <a:solidFill>
                  <a:schemeClr val="tx1"/>
                </a:solidFill>
                <a:latin typeface="Arial" panose="020B0604020202020204" pitchFamily="34" charset="0"/>
                <a:cs typeface="Arial" panose="020B0604020202020204" pitchFamily="34" charset="0"/>
              </a:rPr>
              <a:t>Dépistage et traitement pour prévenir les maladies rénales</a:t>
            </a:r>
          </a:p>
          <a:p>
            <a:pPr marL="171450" indent="-171450">
              <a:buFont typeface="Arial" panose="020B0604020202020204" pitchFamily="34" charset="0"/>
              <a:buChar char="•"/>
            </a:pPr>
            <a:r>
              <a:rPr lang="fr-CH" sz="800" dirty="0">
                <a:solidFill>
                  <a:schemeClr val="tx1"/>
                </a:solidFill>
                <a:latin typeface="Arial" panose="020B0604020202020204" pitchFamily="34" charset="0"/>
                <a:cs typeface="Arial" panose="020B0604020202020204" pitchFamily="34" charset="0"/>
              </a:rPr>
              <a:t>Contrôle de la pression artérielle et usage de statines (≥40 ans)</a:t>
            </a:r>
          </a:p>
          <a:p>
            <a:pPr marL="171450" indent="-171450">
              <a:buFont typeface="Arial" panose="020B0604020202020204" pitchFamily="34" charset="0"/>
              <a:buChar char="•"/>
            </a:pPr>
            <a:r>
              <a:rPr lang="fr-CH" sz="800" dirty="0">
                <a:solidFill>
                  <a:schemeClr val="tx1"/>
                </a:solidFill>
                <a:latin typeface="Arial" panose="020B0604020202020204" pitchFamily="34" charset="0"/>
                <a:cs typeface="Arial" panose="020B0604020202020204" pitchFamily="34" charset="0"/>
              </a:rPr>
              <a:t>Soins des pieds pour prévenir les amputations</a:t>
            </a:r>
          </a:p>
          <a:p>
            <a:pPr marL="171450" indent="-171450">
              <a:buFont typeface="Arial" panose="020B0604020202020204" pitchFamily="34" charset="0"/>
              <a:buChar char="•"/>
            </a:pPr>
            <a:r>
              <a:rPr lang="fr-CH" sz="800" dirty="0">
                <a:solidFill>
                  <a:schemeClr val="tx1"/>
                </a:solidFill>
                <a:latin typeface="Arial" panose="020B0604020202020204" pitchFamily="34" charset="0"/>
                <a:cs typeface="Arial" panose="020B0604020202020204" pitchFamily="34" charset="0"/>
              </a:rPr>
              <a:t>Dépistage de la rétinopathie et traitement laser pour préserver la vision</a:t>
            </a:r>
          </a:p>
          <a:p>
            <a:pPr marL="171450" indent="-171450">
              <a:buFont typeface="Arial" panose="020B0604020202020204" pitchFamily="34" charset="0"/>
              <a:buChar char="•"/>
            </a:pPr>
            <a:r>
              <a:rPr lang="fr-CH" sz="800" dirty="0">
                <a:solidFill>
                  <a:schemeClr val="tx1"/>
                </a:solidFill>
                <a:latin typeface="Arial" panose="020B0604020202020204" pitchFamily="34" charset="0"/>
                <a:cs typeface="Arial" panose="020B0604020202020204" pitchFamily="34" charset="0"/>
              </a:rPr>
              <a:t>Contrôle glycémique rigoureux et surveillance à domicile pour limiter les complications</a:t>
            </a:r>
          </a:p>
        </p:txBody>
      </p:sp>
      <p:sp>
        <p:nvSpPr>
          <p:cNvPr id="19" name="Rectangle 18">
            <a:extLst>
              <a:ext uri="{FF2B5EF4-FFF2-40B4-BE49-F238E27FC236}">
                <a16:creationId xmlns:a16="http://schemas.microsoft.com/office/drawing/2014/main" id="{890C2BCA-CD44-DD13-B77D-700F6D18D96C}"/>
              </a:ext>
            </a:extLst>
          </p:cNvPr>
          <p:cNvSpPr/>
          <p:nvPr/>
        </p:nvSpPr>
        <p:spPr>
          <a:xfrm>
            <a:off x="1232035" y="2979712"/>
            <a:ext cx="2344646" cy="879633"/>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H" sz="700" dirty="0">
                <a:solidFill>
                  <a:schemeClr val="tx1"/>
                </a:solidFill>
                <a:latin typeface="Arial" panose="020B0604020202020204" pitchFamily="34" charset="0"/>
                <a:cs typeface="Arial" panose="020B0604020202020204" pitchFamily="34" charset="0"/>
              </a:rPr>
              <a:t> </a:t>
            </a:r>
          </a:p>
          <a:p>
            <a:pPr marL="171450" indent="-171450">
              <a:buFont typeface="Arial" panose="020B0604020202020204" pitchFamily="34" charset="0"/>
              <a:buChar char="•"/>
            </a:pPr>
            <a:r>
              <a:rPr lang="fr-CH" sz="700" dirty="0">
                <a:solidFill>
                  <a:schemeClr val="tx1"/>
                </a:solidFill>
                <a:latin typeface="Arial" panose="020B0604020202020204" pitchFamily="34" charset="0"/>
                <a:cs typeface="Arial" panose="020B0604020202020204" pitchFamily="34" charset="0"/>
              </a:rPr>
              <a:t>Reformulation des produits (sucre, sel, gras)</a:t>
            </a:r>
          </a:p>
          <a:p>
            <a:pPr marL="171450" indent="-171450">
              <a:buFont typeface="Arial" panose="020B0604020202020204" pitchFamily="34" charset="0"/>
              <a:buChar char="•"/>
            </a:pPr>
            <a:r>
              <a:rPr lang="fr-CH" sz="700" dirty="0">
                <a:solidFill>
                  <a:schemeClr val="tx1"/>
                </a:solidFill>
                <a:latin typeface="Arial" panose="020B0604020202020204" pitchFamily="34" charset="0"/>
                <a:cs typeface="Arial" panose="020B0604020202020204" pitchFamily="34" charset="0"/>
              </a:rPr>
              <a:t>Etiquetage</a:t>
            </a:r>
          </a:p>
          <a:p>
            <a:pPr marL="171450" indent="-171450">
              <a:buFont typeface="Arial" panose="020B0604020202020204" pitchFamily="34" charset="0"/>
              <a:buChar char="•"/>
            </a:pPr>
            <a:r>
              <a:rPr lang="fr-CH" sz="700" dirty="0">
                <a:solidFill>
                  <a:schemeClr val="tx1"/>
                </a:solidFill>
                <a:latin typeface="Arial" panose="020B0604020202020204" pitchFamily="34" charset="0"/>
                <a:cs typeface="Arial" panose="020B0604020202020204" pitchFamily="34" charset="0"/>
              </a:rPr>
              <a:t>Offres publiques saines</a:t>
            </a:r>
          </a:p>
          <a:p>
            <a:pPr marL="171450" indent="-171450">
              <a:buFont typeface="Arial" panose="020B0604020202020204" pitchFamily="34" charset="0"/>
              <a:buChar char="•"/>
            </a:pPr>
            <a:r>
              <a:rPr lang="fr-CH" sz="700" dirty="0">
                <a:solidFill>
                  <a:schemeClr val="tx1"/>
                </a:solidFill>
                <a:latin typeface="Arial" panose="020B0604020202020204" pitchFamily="34" charset="0"/>
                <a:cs typeface="Arial" panose="020B0604020202020204" pitchFamily="34" charset="0"/>
              </a:rPr>
              <a:t>Campagnes</a:t>
            </a:r>
          </a:p>
          <a:p>
            <a:pPr marL="171450" indent="-171450">
              <a:buFont typeface="Arial" panose="020B0604020202020204" pitchFamily="34" charset="0"/>
              <a:buChar char="•"/>
            </a:pPr>
            <a:r>
              <a:rPr lang="fr-CH" sz="700" dirty="0">
                <a:solidFill>
                  <a:schemeClr val="tx1"/>
                </a:solidFill>
                <a:latin typeface="Arial" panose="020B0604020202020204" pitchFamily="34" charset="0"/>
                <a:cs typeface="Arial" panose="020B0604020202020204" pitchFamily="34" charset="0"/>
              </a:rPr>
              <a:t>Protection enfants contre marketing</a:t>
            </a:r>
          </a:p>
          <a:p>
            <a:pPr marL="171450" indent="-171450">
              <a:buFont typeface="Arial" panose="020B0604020202020204" pitchFamily="34" charset="0"/>
              <a:buChar char="•"/>
            </a:pPr>
            <a:r>
              <a:rPr lang="fr-CH" sz="700" dirty="0">
                <a:solidFill>
                  <a:schemeClr val="tx1"/>
                </a:solidFill>
                <a:latin typeface="Arial" panose="020B0604020202020204" pitchFamily="34" charset="0"/>
                <a:cs typeface="Arial" panose="020B0604020202020204" pitchFamily="34" charset="0"/>
              </a:rPr>
              <a:t>Allaitement </a:t>
            </a:r>
          </a:p>
          <a:p>
            <a:pPr marL="171450" indent="-171450">
              <a:buFont typeface="Arial" panose="020B0604020202020204" pitchFamily="34" charset="0"/>
              <a:buChar char="•"/>
            </a:pPr>
            <a:r>
              <a:rPr lang="fr-CH" sz="700" dirty="0">
                <a:solidFill>
                  <a:schemeClr val="tx1"/>
                </a:solidFill>
                <a:latin typeface="Arial" panose="020B0604020202020204" pitchFamily="34" charset="0"/>
                <a:cs typeface="Arial" panose="020B0604020202020204" pitchFamily="34" charset="0"/>
              </a:rPr>
              <a:t>Campagnes </a:t>
            </a:r>
            <a:r>
              <a:rPr lang="fr-CH" sz="700" dirty="0" err="1">
                <a:solidFill>
                  <a:schemeClr val="tx1"/>
                </a:solidFill>
                <a:latin typeface="Arial" panose="020B0604020202020204" pitchFamily="34" charset="0"/>
                <a:cs typeface="Arial" panose="020B0604020202020204" pitchFamily="34" charset="0"/>
              </a:rPr>
              <a:t>pr</a:t>
            </a:r>
            <a:r>
              <a:rPr lang="fr-CH" sz="700" dirty="0">
                <a:solidFill>
                  <a:schemeClr val="tx1"/>
                </a:solidFill>
                <a:latin typeface="Arial" panose="020B0604020202020204" pitchFamily="34" charset="0"/>
                <a:cs typeface="Arial" panose="020B0604020202020204" pitchFamily="34" charset="0"/>
              </a:rPr>
              <a:t> activité physique et aménagements dans environnements</a:t>
            </a:r>
          </a:p>
          <a:p>
            <a:endParaRPr lang="fr-CH" sz="700" dirty="0">
              <a:solidFill>
                <a:schemeClr val="tx1"/>
              </a:solidFill>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CE403522-3EDA-67C8-C3D5-14498DB3BAB4}"/>
              </a:ext>
            </a:extLst>
          </p:cNvPr>
          <p:cNvSpPr/>
          <p:nvPr/>
        </p:nvSpPr>
        <p:spPr>
          <a:xfrm>
            <a:off x="4596061" y="2419518"/>
            <a:ext cx="2379273" cy="42435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CH" sz="800" dirty="0">
                <a:solidFill>
                  <a:schemeClr val="tx1"/>
                </a:solidFill>
                <a:latin typeface="Arial" panose="020B0604020202020204" pitchFamily="34" charset="0"/>
                <a:cs typeface="Arial" panose="020B0604020202020204" pitchFamily="34" charset="0"/>
              </a:rPr>
              <a:t>Taxe</a:t>
            </a:r>
          </a:p>
          <a:p>
            <a:pPr marL="171450" indent="-171450">
              <a:buFont typeface="Arial" panose="020B0604020202020204" pitchFamily="34" charset="0"/>
              <a:buChar char="•"/>
            </a:pPr>
            <a:r>
              <a:rPr lang="fr-CH" sz="800" dirty="0">
                <a:solidFill>
                  <a:schemeClr val="tx1"/>
                </a:solidFill>
                <a:latin typeface="Arial" panose="020B0604020202020204" pitchFamily="34" charset="0"/>
                <a:cs typeface="Arial" panose="020B0604020202020204" pitchFamily="34" charset="0"/>
              </a:rPr>
              <a:t>Limitation / interdiction pub</a:t>
            </a:r>
          </a:p>
          <a:p>
            <a:pPr marL="171450" indent="-171450">
              <a:buFont typeface="Arial" panose="020B0604020202020204" pitchFamily="34" charset="0"/>
              <a:buChar char="•"/>
            </a:pPr>
            <a:r>
              <a:rPr lang="fr-CH" sz="800" dirty="0">
                <a:solidFill>
                  <a:schemeClr val="tx1"/>
                </a:solidFill>
                <a:latin typeface="Arial" panose="020B0604020202020204" pitchFamily="34" charset="0"/>
                <a:cs typeface="Arial" panose="020B0604020202020204" pitchFamily="34" charset="0"/>
              </a:rPr>
              <a:t>Limitation accès (réduire heures de vente)</a:t>
            </a:r>
          </a:p>
        </p:txBody>
      </p:sp>
      <p:sp>
        <p:nvSpPr>
          <p:cNvPr id="25" name="Rectangle 24">
            <a:extLst>
              <a:ext uri="{FF2B5EF4-FFF2-40B4-BE49-F238E27FC236}">
                <a16:creationId xmlns:a16="http://schemas.microsoft.com/office/drawing/2014/main" id="{6EB9E8FB-487E-E1FB-2022-4C6623401CBA}"/>
              </a:ext>
            </a:extLst>
          </p:cNvPr>
          <p:cNvSpPr/>
          <p:nvPr/>
        </p:nvSpPr>
        <p:spPr>
          <a:xfrm>
            <a:off x="299405" y="4083307"/>
            <a:ext cx="3081468" cy="85591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CH" sz="700" dirty="0">
                <a:solidFill>
                  <a:schemeClr val="tx1"/>
                </a:solidFill>
                <a:latin typeface="Arial" panose="020B0604020202020204" pitchFamily="34" charset="0"/>
                <a:cs typeface="Arial" panose="020B0604020202020204" pitchFamily="34" charset="0"/>
              </a:rPr>
              <a:t>Vaccination HPV filles 9-14 ans</a:t>
            </a:r>
          </a:p>
          <a:p>
            <a:pPr marL="171450" indent="-171450">
              <a:buFont typeface="Arial" panose="020B0604020202020204" pitchFamily="34" charset="0"/>
              <a:buChar char="•"/>
            </a:pPr>
            <a:r>
              <a:rPr lang="fr-CH" sz="700" dirty="0">
                <a:solidFill>
                  <a:schemeClr val="tx1"/>
                </a:solidFill>
                <a:latin typeface="Arial" panose="020B0604020202020204" pitchFamily="34" charset="0"/>
                <a:cs typeface="Arial" panose="020B0604020202020204" pitchFamily="34" charset="0"/>
              </a:rPr>
              <a:t>Dépistage et traitement du cancer du col de l’utérus dès 30 ans</a:t>
            </a:r>
          </a:p>
          <a:p>
            <a:pPr marL="171450" indent="-171450">
              <a:buFont typeface="Arial" panose="020B0604020202020204" pitchFamily="34" charset="0"/>
              <a:buChar char="•"/>
            </a:pPr>
            <a:r>
              <a:rPr lang="fr-CH" sz="700" dirty="0">
                <a:solidFill>
                  <a:schemeClr val="tx1"/>
                </a:solidFill>
                <a:latin typeface="Arial" panose="020B0604020202020204" pitchFamily="34" charset="0"/>
                <a:cs typeface="Arial" panose="020B0604020202020204" pitchFamily="34" charset="0"/>
              </a:rPr>
              <a:t>Diagnostic précoce et traitement cancers utérus, sein et colorectal</a:t>
            </a:r>
          </a:p>
          <a:p>
            <a:pPr marL="171450" indent="-171450">
              <a:buFont typeface="Arial" panose="020B0604020202020204" pitchFamily="34" charset="0"/>
              <a:buChar char="•"/>
            </a:pPr>
            <a:r>
              <a:rPr lang="fr-CH" sz="700" dirty="0">
                <a:solidFill>
                  <a:schemeClr val="tx1"/>
                </a:solidFill>
                <a:latin typeface="Arial" panose="020B0604020202020204" pitchFamily="34" charset="0"/>
                <a:cs typeface="Arial" panose="020B0604020202020204" pitchFamily="34" charset="0"/>
              </a:rPr>
              <a:t>Prévention cancer du foie via vaccination hépatite B</a:t>
            </a:r>
          </a:p>
          <a:p>
            <a:pPr marL="171450" indent="-171450">
              <a:buFont typeface="Arial" panose="020B0604020202020204" pitchFamily="34" charset="0"/>
              <a:buChar char="•"/>
            </a:pPr>
            <a:r>
              <a:rPr lang="fr-CH" sz="700" dirty="0">
                <a:solidFill>
                  <a:schemeClr val="tx1"/>
                </a:solidFill>
                <a:latin typeface="Arial" panose="020B0604020202020204" pitchFamily="34" charset="0"/>
                <a:cs typeface="Arial" panose="020B0604020202020204" pitchFamily="34" charset="0"/>
              </a:rPr>
              <a:t>Diagnostic précoce et traitement des cancers infantiles prioritaires </a:t>
            </a:r>
          </a:p>
          <a:p>
            <a:pPr marL="171450" indent="-171450">
              <a:buFont typeface="Arial" panose="020B0604020202020204" pitchFamily="34" charset="0"/>
              <a:buChar char="•"/>
            </a:pPr>
            <a:r>
              <a:rPr lang="fr-CH" sz="700" dirty="0">
                <a:solidFill>
                  <a:schemeClr val="tx1"/>
                </a:solidFill>
                <a:latin typeface="Arial" panose="020B0604020202020204" pitchFamily="34" charset="0"/>
                <a:cs typeface="Arial" panose="020B0604020202020204" pitchFamily="34" charset="0"/>
              </a:rPr>
              <a:t>Détection et traitement cancers chez les personnes VIH</a:t>
            </a:r>
          </a:p>
        </p:txBody>
      </p:sp>
      <p:sp>
        <p:nvSpPr>
          <p:cNvPr id="27" name="ZoneTexte 26">
            <a:extLst>
              <a:ext uri="{FF2B5EF4-FFF2-40B4-BE49-F238E27FC236}">
                <a16:creationId xmlns:a16="http://schemas.microsoft.com/office/drawing/2014/main" id="{E24506F9-910E-91BD-E6ED-62D395F5604A}"/>
              </a:ext>
            </a:extLst>
          </p:cNvPr>
          <p:cNvSpPr txBox="1"/>
          <p:nvPr/>
        </p:nvSpPr>
        <p:spPr>
          <a:xfrm>
            <a:off x="5785697" y="1874595"/>
            <a:ext cx="928840" cy="369332"/>
          </a:xfrm>
          <a:prstGeom prst="rect">
            <a:avLst/>
          </a:prstGeom>
          <a:noFill/>
        </p:spPr>
        <p:txBody>
          <a:bodyPr wrap="square" rtlCol="0">
            <a:spAutoFit/>
          </a:bodyPr>
          <a:lstStyle/>
          <a:p>
            <a:r>
              <a:rPr lang="fr-CH" b="1" dirty="0">
                <a:solidFill>
                  <a:srgbClr val="92D050"/>
                </a:solidFill>
                <a:latin typeface="Arial" panose="020B0604020202020204" pitchFamily="34" charset="0"/>
                <a:cs typeface="Arial" panose="020B0604020202020204" pitchFamily="34" charset="0"/>
              </a:rPr>
              <a:t>Alcool</a:t>
            </a:r>
          </a:p>
        </p:txBody>
      </p:sp>
      <p:sp>
        <p:nvSpPr>
          <p:cNvPr id="28" name="ZoneTexte 27">
            <a:extLst>
              <a:ext uri="{FF2B5EF4-FFF2-40B4-BE49-F238E27FC236}">
                <a16:creationId xmlns:a16="http://schemas.microsoft.com/office/drawing/2014/main" id="{EE6E4E58-5B1C-7A85-1263-5FB152681C97}"/>
              </a:ext>
            </a:extLst>
          </p:cNvPr>
          <p:cNvSpPr txBox="1"/>
          <p:nvPr/>
        </p:nvSpPr>
        <p:spPr>
          <a:xfrm>
            <a:off x="1375719" y="1286081"/>
            <a:ext cx="928840" cy="369332"/>
          </a:xfrm>
          <a:prstGeom prst="rect">
            <a:avLst/>
          </a:prstGeom>
          <a:noFill/>
        </p:spPr>
        <p:txBody>
          <a:bodyPr wrap="square" rtlCol="0">
            <a:spAutoFit/>
          </a:bodyPr>
          <a:lstStyle/>
          <a:p>
            <a:r>
              <a:rPr lang="fr-CH" b="1" dirty="0">
                <a:solidFill>
                  <a:schemeClr val="bg2">
                    <a:lumMod val="50000"/>
                  </a:schemeClr>
                </a:solidFill>
                <a:latin typeface="Arial" panose="020B0604020202020204" pitchFamily="34" charset="0"/>
                <a:cs typeface="Arial" panose="020B0604020202020204" pitchFamily="34" charset="0"/>
              </a:rPr>
              <a:t>Tabac</a:t>
            </a:r>
          </a:p>
        </p:txBody>
      </p:sp>
      <p:sp>
        <p:nvSpPr>
          <p:cNvPr id="29" name="ZoneTexte 28">
            <a:extLst>
              <a:ext uri="{FF2B5EF4-FFF2-40B4-BE49-F238E27FC236}">
                <a16:creationId xmlns:a16="http://schemas.microsoft.com/office/drawing/2014/main" id="{6C37C0BF-38A6-27C7-675D-23EFC522B3E7}"/>
              </a:ext>
            </a:extLst>
          </p:cNvPr>
          <p:cNvSpPr txBox="1"/>
          <p:nvPr/>
        </p:nvSpPr>
        <p:spPr>
          <a:xfrm>
            <a:off x="-54259" y="2229358"/>
            <a:ext cx="968659" cy="553998"/>
          </a:xfrm>
          <a:prstGeom prst="rect">
            <a:avLst/>
          </a:prstGeom>
          <a:noFill/>
        </p:spPr>
        <p:txBody>
          <a:bodyPr wrap="square" rtlCol="0">
            <a:spAutoFit/>
          </a:bodyPr>
          <a:lstStyle/>
          <a:p>
            <a:pPr algn="ctr"/>
            <a:r>
              <a:rPr lang="fr-CH" sz="1000" b="1" dirty="0">
                <a:solidFill>
                  <a:srgbClr val="009999"/>
                </a:solidFill>
                <a:latin typeface="Arial" panose="020B0604020202020204" pitchFamily="34" charset="0"/>
                <a:cs typeface="Arial" panose="020B0604020202020204" pitchFamily="34" charset="0"/>
              </a:rPr>
              <a:t>Alimentation &amp; activité physique</a:t>
            </a:r>
          </a:p>
        </p:txBody>
      </p:sp>
      <p:sp>
        <p:nvSpPr>
          <p:cNvPr id="30" name="ZoneTexte 29">
            <a:extLst>
              <a:ext uri="{FF2B5EF4-FFF2-40B4-BE49-F238E27FC236}">
                <a16:creationId xmlns:a16="http://schemas.microsoft.com/office/drawing/2014/main" id="{D7DFF114-069A-B8D0-1480-0B0F2F488942}"/>
              </a:ext>
            </a:extLst>
          </p:cNvPr>
          <p:cNvSpPr txBox="1"/>
          <p:nvPr/>
        </p:nvSpPr>
        <p:spPr>
          <a:xfrm>
            <a:off x="5567320" y="3153109"/>
            <a:ext cx="1199239" cy="369332"/>
          </a:xfrm>
          <a:prstGeom prst="rect">
            <a:avLst/>
          </a:prstGeom>
          <a:noFill/>
        </p:spPr>
        <p:txBody>
          <a:bodyPr wrap="square" rtlCol="0">
            <a:spAutoFit/>
          </a:bodyPr>
          <a:lstStyle/>
          <a:p>
            <a:r>
              <a:rPr lang="fr-CH" b="1" dirty="0">
                <a:solidFill>
                  <a:srgbClr val="0070C0"/>
                </a:solidFill>
                <a:latin typeface="Arial" panose="020B0604020202020204" pitchFamily="34" charset="0"/>
                <a:cs typeface="Arial" panose="020B0604020202020204" pitchFamily="34" charset="0"/>
              </a:rPr>
              <a:t>Diabète</a:t>
            </a:r>
          </a:p>
        </p:txBody>
      </p:sp>
      <p:sp>
        <p:nvSpPr>
          <p:cNvPr id="31" name="ZoneTexte 30">
            <a:extLst>
              <a:ext uri="{FF2B5EF4-FFF2-40B4-BE49-F238E27FC236}">
                <a16:creationId xmlns:a16="http://schemas.microsoft.com/office/drawing/2014/main" id="{CA66E068-102A-419C-3993-BE44126D2AE3}"/>
              </a:ext>
            </a:extLst>
          </p:cNvPr>
          <p:cNvSpPr txBox="1"/>
          <p:nvPr/>
        </p:nvSpPr>
        <p:spPr>
          <a:xfrm>
            <a:off x="-108710" y="3794895"/>
            <a:ext cx="1204108" cy="369332"/>
          </a:xfrm>
          <a:prstGeom prst="rect">
            <a:avLst/>
          </a:prstGeom>
          <a:noFill/>
        </p:spPr>
        <p:txBody>
          <a:bodyPr wrap="square" rtlCol="0">
            <a:spAutoFit/>
          </a:bodyPr>
          <a:lstStyle/>
          <a:p>
            <a:pPr algn="ctr"/>
            <a:r>
              <a:rPr lang="fr-CH" b="1" dirty="0">
                <a:solidFill>
                  <a:srgbClr val="C00000"/>
                </a:solidFill>
                <a:latin typeface="Arial" panose="020B0604020202020204" pitchFamily="34" charset="0"/>
                <a:cs typeface="Arial" panose="020B0604020202020204" pitchFamily="34" charset="0"/>
              </a:rPr>
              <a:t>Cancers</a:t>
            </a:r>
          </a:p>
        </p:txBody>
      </p:sp>
    </p:spTree>
    <p:extLst>
      <p:ext uri="{BB962C8B-B14F-4D97-AF65-F5344CB8AC3E}">
        <p14:creationId xmlns:p14="http://schemas.microsoft.com/office/powerpoint/2010/main" val="28375101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615E4DFC-389B-D68F-7AE3-3FF214AF3414}"/>
              </a:ext>
            </a:extLst>
          </p:cNvPr>
          <p:cNvSpPr>
            <a:spLocks noGrp="1"/>
          </p:cNvSpPr>
          <p:nvPr>
            <p:ph type="sldNum" sz="quarter" idx="12"/>
          </p:nvPr>
        </p:nvSpPr>
        <p:spPr/>
        <p:txBody>
          <a:bodyPr/>
          <a:lstStyle/>
          <a:p>
            <a:fld id="{E38066B1-5D95-A84B-B76E-9182D90F246B}" type="slidenum">
              <a:rPr lang="fr-CH" smtClean="0"/>
              <a:pPr/>
              <a:t>26</a:t>
            </a:fld>
            <a:endParaRPr lang="fr-CH"/>
          </a:p>
        </p:txBody>
      </p:sp>
      <p:sp>
        <p:nvSpPr>
          <p:cNvPr id="4" name="Espace réservé du contenu 3">
            <a:extLst>
              <a:ext uri="{FF2B5EF4-FFF2-40B4-BE49-F238E27FC236}">
                <a16:creationId xmlns:a16="http://schemas.microsoft.com/office/drawing/2014/main" id="{096FB635-8CE7-35A7-AED1-7A4078F3B0C3}"/>
              </a:ext>
            </a:extLst>
          </p:cNvPr>
          <p:cNvSpPr>
            <a:spLocks noGrp="1"/>
          </p:cNvSpPr>
          <p:nvPr>
            <p:ph sz="half" idx="2"/>
          </p:nvPr>
        </p:nvSpPr>
        <p:spPr>
          <a:xfrm>
            <a:off x="687823" y="1302818"/>
            <a:ext cx="7998977" cy="3173260"/>
          </a:xfrm>
        </p:spPr>
        <p:txBody>
          <a:bodyPr/>
          <a:lstStyle/>
          <a:p>
            <a:pPr marL="0" indent="0">
              <a:buNone/>
            </a:pPr>
            <a:r>
              <a:rPr lang="fr-CH" sz="1400" b="1" dirty="0">
                <a:hlinkClick r:id="rId3"/>
              </a:rPr>
              <a:t>Mesures efficaces en termes de coûts et de délais («choix rapides»). </a:t>
            </a:r>
            <a:r>
              <a:rPr lang="fr-CH" sz="1400" b="1" dirty="0"/>
              <a:t>Notamment : </a:t>
            </a:r>
          </a:p>
          <a:p>
            <a:pPr marL="0" indent="0">
              <a:buNone/>
            </a:pPr>
            <a:endParaRPr lang="fr-CH" sz="1400" b="1" dirty="0"/>
          </a:p>
          <a:p>
            <a:pPr marL="228600" indent="-228600">
              <a:buFont typeface="+mj-lt"/>
              <a:buAutoNum type="arabicPeriod"/>
            </a:pPr>
            <a:r>
              <a:rPr lang="fr-CH" sz="1400" dirty="0"/>
              <a:t>Augmentation des taxes et des prix des produits du tabac, de l’alcool et des aliments nocifs pour la santé (riches en acides gras trans, sel et sucre) ;</a:t>
            </a:r>
          </a:p>
          <a:p>
            <a:pPr marL="228600" indent="-228600">
              <a:buFont typeface="+mj-lt"/>
              <a:buAutoNum type="arabicPeriod"/>
            </a:pPr>
            <a:endParaRPr lang="fr-CH" sz="1400" dirty="0"/>
          </a:p>
          <a:p>
            <a:pPr marL="228600" indent="-228600">
              <a:buFont typeface="+mj-lt"/>
              <a:buAutoNum type="arabicPeriod"/>
            </a:pPr>
            <a:r>
              <a:rPr lang="fr-CH" sz="1400" dirty="0"/>
              <a:t>Interdiction de la publicité et du parrainage (</a:t>
            </a:r>
            <a:r>
              <a:rPr lang="fr-CH" sz="1400" dirty="0" err="1"/>
              <a:t>y.c</a:t>
            </a:r>
            <a:r>
              <a:rPr lang="fr-CH" sz="1400" dirty="0"/>
              <a:t> médias sociaux) des produits du tabac, de l’alcool et des aliments nocifs pour la santé</a:t>
            </a:r>
            <a:endParaRPr lang="fr-CH" sz="1200" b="1" dirty="0"/>
          </a:p>
          <a:p>
            <a:pPr marL="0" indent="0">
              <a:buNone/>
            </a:pPr>
            <a:endParaRPr lang="fr-CH" sz="1200" b="1" dirty="0"/>
          </a:p>
          <a:p>
            <a:pPr marL="0" indent="0">
              <a:buNone/>
            </a:pPr>
            <a:endParaRPr lang="fr-CH" sz="1200" b="1" dirty="0"/>
          </a:p>
          <a:p>
            <a:pPr marL="0" indent="0">
              <a:buNone/>
            </a:pPr>
            <a:endParaRPr lang="fr-CH" sz="1200" b="1" dirty="0"/>
          </a:p>
        </p:txBody>
      </p:sp>
      <p:sp>
        <p:nvSpPr>
          <p:cNvPr id="5" name="Titre 4">
            <a:extLst>
              <a:ext uri="{FF2B5EF4-FFF2-40B4-BE49-F238E27FC236}">
                <a16:creationId xmlns:a16="http://schemas.microsoft.com/office/drawing/2014/main" id="{0CE40C23-BFF8-B3B7-F1F2-3FC3B2ACA93A}"/>
              </a:ext>
            </a:extLst>
          </p:cNvPr>
          <p:cNvSpPr>
            <a:spLocks noGrp="1"/>
          </p:cNvSpPr>
          <p:nvPr>
            <p:ph type="title"/>
          </p:nvPr>
        </p:nvSpPr>
        <p:spPr>
          <a:xfrm>
            <a:off x="204537" y="33468"/>
            <a:ext cx="8783051" cy="619080"/>
          </a:xfrm>
        </p:spPr>
        <p:txBody>
          <a:bodyPr/>
          <a:lstStyle/>
          <a:p>
            <a:pPr algn="ctr"/>
            <a:r>
              <a:rPr lang="fr-CH" sz="1800" b="1" dirty="0"/>
              <a:t>Lutte contre les maladies non transmissibles (MNT) : </a:t>
            </a:r>
            <a:r>
              <a:rPr lang="fr-CH" sz="1800" b="1" i="1" dirty="0"/>
              <a:t>Choix rapides </a:t>
            </a:r>
            <a:r>
              <a:rPr lang="fr-CH" sz="1800" b="1" dirty="0"/>
              <a:t>de l’OMS</a:t>
            </a:r>
          </a:p>
        </p:txBody>
      </p:sp>
    </p:spTree>
    <p:extLst>
      <p:ext uri="{BB962C8B-B14F-4D97-AF65-F5344CB8AC3E}">
        <p14:creationId xmlns:p14="http://schemas.microsoft.com/office/powerpoint/2010/main" val="35818227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3BCDEDBC-E8D0-CD77-A0B2-3D40E4BAEB26}"/>
              </a:ext>
            </a:extLst>
          </p:cNvPr>
          <p:cNvSpPr>
            <a:spLocks noGrp="1"/>
          </p:cNvSpPr>
          <p:nvPr>
            <p:ph type="sldNum" sz="quarter" idx="12"/>
          </p:nvPr>
        </p:nvSpPr>
        <p:spPr/>
        <p:txBody>
          <a:bodyPr/>
          <a:lstStyle/>
          <a:p>
            <a:fld id="{E38066B1-5D95-A84B-B76E-9182D90F246B}" type="slidenum">
              <a:rPr lang="fr-CH" smtClean="0"/>
              <a:pPr/>
              <a:t>27</a:t>
            </a:fld>
            <a:endParaRPr lang="fr-CH"/>
          </a:p>
        </p:txBody>
      </p:sp>
      <p:sp>
        <p:nvSpPr>
          <p:cNvPr id="3" name="Titre 2">
            <a:extLst>
              <a:ext uri="{FF2B5EF4-FFF2-40B4-BE49-F238E27FC236}">
                <a16:creationId xmlns:a16="http://schemas.microsoft.com/office/drawing/2014/main" id="{E64829B6-AF97-03AC-0CD2-3BBEA7D729F2}"/>
              </a:ext>
            </a:extLst>
          </p:cNvPr>
          <p:cNvSpPr>
            <a:spLocks noGrp="1"/>
          </p:cNvSpPr>
          <p:nvPr>
            <p:ph type="title"/>
          </p:nvPr>
        </p:nvSpPr>
        <p:spPr/>
        <p:txBody>
          <a:bodyPr/>
          <a:lstStyle/>
          <a:p>
            <a:r>
              <a:rPr lang="fr-CH" dirty="0"/>
              <a:t>Exemple Portugal alimentation </a:t>
            </a:r>
          </a:p>
        </p:txBody>
      </p:sp>
      <p:sp>
        <p:nvSpPr>
          <p:cNvPr id="4" name="Espace réservé du contenu 3">
            <a:extLst>
              <a:ext uri="{FF2B5EF4-FFF2-40B4-BE49-F238E27FC236}">
                <a16:creationId xmlns:a16="http://schemas.microsoft.com/office/drawing/2014/main" id="{FA914D87-E6C7-7DA7-C1F0-F5751CC789E7}"/>
              </a:ext>
            </a:extLst>
          </p:cNvPr>
          <p:cNvSpPr>
            <a:spLocks noGrp="1"/>
          </p:cNvSpPr>
          <p:nvPr>
            <p:ph idx="1"/>
          </p:nvPr>
        </p:nvSpPr>
        <p:spPr/>
        <p:txBody>
          <a:bodyPr/>
          <a:lstStyle/>
          <a:p>
            <a:pPr marL="342900" lvl="0" indent="-342900">
              <a:lnSpc>
                <a:spcPct val="107000"/>
              </a:lnSpc>
              <a:buFont typeface="Calibri" panose="020F0502020204030204" pitchFamily="34" charset="0"/>
              <a:buChar char="-"/>
            </a:pPr>
            <a:r>
              <a:rPr lang="fr-CH" sz="1200" dirty="0">
                <a:effectLst/>
                <a:ea typeface="Calibri" panose="020F0502020204030204" pitchFamily="34" charset="0"/>
              </a:rPr>
              <a:t>Comparaison dans 11 pays EU politique en matière d'alimentation (</a:t>
            </a:r>
            <a:r>
              <a:rPr lang="fr-CH" sz="1200" i="1" dirty="0">
                <a:effectLst/>
                <a:ea typeface="Calibri" panose="020F0502020204030204" pitchFamily="34" charset="0"/>
              </a:rPr>
              <a:t>The </a:t>
            </a:r>
            <a:r>
              <a:rPr lang="fr-CH" sz="1200" i="1" dirty="0" err="1">
                <a:effectLst/>
                <a:ea typeface="Calibri" panose="020F0502020204030204" pitchFamily="34" charset="0"/>
              </a:rPr>
              <a:t>Healthy</a:t>
            </a:r>
            <a:r>
              <a:rPr lang="fr-CH" sz="1200" i="1" dirty="0">
                <a:effectLst/>
                <a:ea typeface="Calibri" panose="020F0502020204030204" pitchFamily="34" charset="0"/>
              </a:rPr>
              <a:t> Food </a:t>
            </a:r>
            <a:r>
              <a:rPr lang="fr-CH" sz="1200" i="1" dirty="0" err="1">
                <a:effectLst/>
                <a:ea typeface="Calibri" panose="020F0502020204030204" pitchFamily="34" charset="0"/>
              </a:rPr>
              <a:t>Environment</a:t>
            </a:r>
            <a:r>
              <a:rPr lang="fr-CH" sz="1200" i="1" dirty="0">
                <a:effectLst/>
                <a:ea typeface="Calibri" panose="020F0502020204030204" pitchFamily="34" charset="0"/>
              </a:rPr>
              <a:t> Policy Index Food-EPI</a:t>
            </a:r>
            <a:r>
              <a:rPr lang="fr-CH" sz="1200" i="1" dirty="0">
                <a:ea typeface="Calibri" panose="020F0502020204030204" pitchFamily="34" charset="0"/>
              </a:rPr>
              <a:t>. </a:t>
            </a:r>
            <a:r>
              <a:rPr lang="fr-CH" sz="1200" dirty="0">
                <a:effectLst/>
                <a:ea typeface="Calibri" panose="020F0502020204030204" pitchFamily="34" charset="0"/>
              </a:rPr>
              <a:t>Lancet 2022) </a:t>
            </a:r>
          </a:p>
          <a:p>
            <a:pPr marL="342900" lvl="0" indent="-342900">
              <a:lnSpc>
                <a:spcPct val="107000"/>
              </a:lnSpc>
              <a:buFont typeface="Calibri" panose="020F0502020204030204" pitchFamily="34" charset="0"/>
              <a:buChar char="-"/>
            </a:pPr>
            <a:endParaRPr lang="fr-CH" sz="1200" dirty="0">
              <a:ea typeface="Calibri" panose="020F0502020204030204" pitchFamily="34" charset="0"/>
            </a:endParaRPr>
          </a:p>
          <a:p>
            <a:pPr marL="342900" lvl="0" indent="-342900">
              <a:lnSpc>
                <a:spcPct val="107000"/>
              </a:lnSpc>
              <a:buFont typeface="Calibri" panose="020F0502020204030204" pitchFamily="34" charset="0"/>
              <a:buChar char="-"/>
            </a:pPr>
            <a:r>
              <a:rPr lang="fr-CH" sz="1200" dirty="0">
                <a:ea typeface="Calibri" panose="020F0502020204030204" pitchFamily="34" charset="0"/>
              </a:rPr>
              <a:t>7 politiques scorées (c</a:t>
            </a:r>
            <a:r>
              <a:rPr lang="fr-CH" sz="1200" dirty="0">
                <a:effectLst/>
                <a:ea typeface="Calibri" panose="020F0502020204030204" pitchFamily="34" charset="0"/>
              </a:rPr>
              <a:t>omposition des aliments, étiquetage, promotion, prix, approvisionnement, vente au détail, commerce et investissement dans le secteur alimentaire) ; 6 infrastructures (leadership, gouvernance, monitoring, financement, coordination, santé dans toutes le politique) </a:t>
            </a:r>
          </a:p>
          <a:p>
            <a:pPr marL="342900" lvl="0" indent="-342900">
              <a:lnSpc>
                <a:spcPct val="107000"/>
              </a:lnSpc>
              <a:buFont typeface="Calibri" panose="020F0502020204030204" pitchFamily="34" charset="0"/>
              <a:buChar char="-"/>
            </a:pPr>
            <a:endParaRPr lang="fr-CH" sz="1200" dirty="0">
              <a:ea typeface="Calibri" panose="020F0502020204030204" pitchFamily="34" charset="0"/>
            </a:endParaRPr>
          </a:p>
          <a:p>
            <a:pPr marL="342900" lvl="0" indent="-342900">
              <a:lnSpc>
                <a:spcPct val="107000"/>
              </a:lnSpc>
              <a:buFont typeface="Calibri" panose="020F0502020204030204" pitchFamily="34" charset="0"/>
              <a:buChar char="-"/>
            </a:pPr>
            <a:r>
              <a:rPr lang="fr-CH" sz="1200" dirty="0">
                <a:effectLst/>
                <a:ea typeface="Calibri" panose="020F0502020204030204" pitchFamily="34" charset="0"/>
              </a:rPr>
              <a:t>Portugal parmi les «moins pires»</a:t>
            </a:r>
          </a:p>
          <a:p>
            <a:pPr marL="1143000" lvl="2" indent="-228600">
              <a:lnSpc>
                <a:spcPct val="107000"/>
              </a:lnSpc>
              <a:buFont typeface="Wingdings" panose="05000000000000000000" pitchFamily="2" charset="2"/>
              <a:buChar char=""/>
            </a:pPr>
            <a:r>
              <a:rPr lang="fr-CH" sz="1200" dirty="0">
                <a:ea typeface="Calibri" panose="020F0502020204030204" pitchFamily="34" charset="0"/>
              </a:rPr>
              <a:t>E</a:t>
            </a:r>
            <a:r>
              <a:rPr lang="fr-CH" sz="1200" dirty="0">
                <a:effectLst/>
                <a:ea typeface="Calibri" panose="020F0502020204030204" pitchFamily="34" charset="0"/>
              </a:rPr>
              <a:t>ngagement étendu pour reformulation des produits (teneur en sel, sucre, gras)</a:t>
            </a:r>
          </a:p>
          <a:p>
            <a:pPr marL="1143000" lvl="2" indent="-228600">
              <a:lnSpc>
                <a:spcPct val="107000"/>
              </a:lnSpc>
              <a:buFont typeface="Wingdings" panose="05000000000000000000" pitchFamily="2" charset="2"/>
              <a:buChar char=""/>
            </a:pPr>
            <a:r>
              <a:rPr lang="fr-CH" sz="1200" dirty="0">
                <a:ea typeface="Calibri" panose="020F0502020204030204" pitchFamily="34" charset="0"/>
              </a:rPr>
              <a:t>L</a:t>
            </a:r>
            <a:r>
              <a:rPr lang="fr-CH" sz="1200" dirty="0">
                <a:effectLst/>
                <a:ea typeface="Calibri" panose="020F0502020204030204" pitchFamily="34" charset="0"/>
              </a:rPr>
              <a:t>oi restriction marketing enfants -16 ans</a:t>
            </a:r>
          </a:p>
          <a:p>
            <a:pPr marL="1143000" lvl="2" indent="-228600">
              <a:lnSpc>
                <a:spcPct val="107000"/>
              </a:lnSpc>
              <a:buFont typeface="Wingdings" panose="05000000000000000000" pitchFamily="2" charset="2"/>
              <a:buChar char=""/>
            </a:pPr>
            <a:r>
              <a:rPr lang="fr-CH" sz="1200" dirty="0">
                <a:ea typeface="Calibri" panose="020F0502020204030204" pitchFamily="34" charset="0"/>
              </a:rPr>
              <a:t>T</a:t>
            </a:r>
            <a:r>
              <a:rPr lang="fr-CH" sz="1200" dirty="0">
                <a:effectLst/>
                <a:ea typeface="Calibri" panose="020F0502020204030204" pitchFamily="34" charset="0"/>
              </a:rPr>
              <a:t>axe sur les boissons sucrées et boissons avec édulcorants </a:t>
            </a:r>
          </a:p>
          <a:p>
            <a:pPr marL="1143000" lvl="2" indent="-228600">
              <a:lnSpc>
                <a:spcPct val="107000"/>
              </a:lnSpc>
              <a:buFont typeface="Wingdings" panose="05000000000000000000" pitchFamily="2" charset="2"/>
              <a:buChar char=""/>
            </a:pPr>
            <a:r>
              <a:rPr lang="fr-CH" sz="1200" dirty="0">
                <a:ea typeface="Calibri" panose="020F0502020204030204" pitchFamily="34" charset="0"/>
              </a:rPr>
              <a:t>L</a:t>
            </a:r>
            <a:r>
              <a:rPr lang="fr-CH" sz="1200" dirty="0">
                <a:effectLst/>
                <a:ea typeface="Calibri" panose="020F0502020204030204" pitchFamily="34" charset="0"/>
              </a:rPr>
              <a:t>égislation sur l’offre alimentaire dans les écoles et établissements de soins</a:t>
            </a:r>
          </a:p>
          <a:p>
            <a:pPr marL="1143000" lvl="2" indent="-228600">
              <a:lnSpc>
                <a:spcPct val="107000"/>
              </a:lnSpc>
              <a:buFont typeface="Wingdings" panose="05000000000000000000" pitchFamily="2" charset="2"/>
              <a:buChar char=""/>
            </a:pPr>
            <a:r>
              <a:rPr lang="fr-CH" sz="1200" dirty="0">
                <a:effectLst/>
                <a:ea typeface="Calibri" panose="020F0502020204030204" pitchFamily="34" charset="0"/>
              </a:rPr>
              <a:t>Leadership fort : stratégie intégrée pour la promotion d'une alimentation saine</a:t>
            </a:r>
          </a:p>
          <a:p>
            <a:pPr marL="914400" lvl="2" indent="0">
              <a:lnSpc>
                <a:spcPct val="107000"/>
              </a:lnSpc>
              <a:buNone/>
            </a:pPr>
            <a:endParaRPr lang="fr-CH" sz="1200" dirty="0">
              <a:ea typeface="Calibri" panose="020F0502020204030204" pitchFamily="34" charset="0"/>
            </a:endParaRPr>
          </a:p>
          <a:p>
            <a:pPr marL="527050" lvl="2" indent="-171450">
              <a:lnSpc>
                <a:spcPct val="107000"/>
              </a:lnSpc>
              <a:buFont typeface="Wingdings" panose="05000000000000000000" pitchFamily="2" charset="2"/>
              <a:buChar char="Ø"/>
            </a:pPr>
            <a:r>
              <a:rPr lang="fr-CH" sz="1200" b="1" dirty="0"/>
              <a:t>Impact : entre 2008 et 2019, la prévalence surpoids infantile a diminué de 8,3 % (37,9 </a:t>
            </a:r>
            <a:r>
              <a:rPr lang="fr-CH" sz="1200" b="1" dirty="0">
                <a:sym typeface="Wingdings" panose="05000000000000000000" pitchFamily="2" charset="2"/>
              </a:rPr>
              <a:t> </a:t>
            </a:r>
            <a:r>
              <a:rPr lang="fr-CH" sz="1200" b="1" dirty="0"/>
              <a:t>29,6 %) et celle de l'obésité infantile de 3,3% (de 15,3 % à 12 %)</a:t>
            </a:r>
          </a:p>
          <a:p>
            <a:pPr marL="0" indent="0">
              <a:buNone/>
            </a:pPr>
            <a:endParaRPr lang="fr-CH" sz="1200" dirty="0"/>
          </a:p>
        </p:txBody>
      </p:sp>
      <p:sp>
        <p:nvSpPr>
          <p:cNvPr id="6" name="ZoneTexte 5">
            <a:extLst>
              <a:ext uri="{FF2B5EF4-FFF2-40B4-BE49-F238E27FC236}">
                <a16:creationId xmlns:a16="http://schemas.microsoft.com/office/drawing/2014/main" id="{5C6501E9-112B-4F58-2B7D-33B354328B90}"/>
              </a:ext>
            </a:extLst>
          </p:cNvPr>
          <p:cNvSpPr txBox="1"/>
          <p:nvPr/>
        </p:nvSpPr>
        <p:spPr>
          <a:xfrm>
            <a:off x="7521547" y="4505361"/>
            <a:ext cx="4572000" cy="215444"/>
          </a:xfrm>
          <a:prstGeom prst="rect">
            <a:avLst/>
          </a:prstGeom>
          <a:noFill/>
        </p:spPr>
        <p:txBody>
          <a:bodyPr wrap="square">
            <a:spAutoFit/>
          </a:bodyPr>
          <a:lstStyle/>
          <a:p>
            <a:r>
              <a:rPr lang="fr-CH" sz="800" i="1" dirty="0">
                <a:effectLst/>
                <a:latin typeface="Arial" panose="020B0604020202020204" pitchFamily="34" charset="0"/>
                <a:ea typeface="Calibri" panose="020F0502020204030204" pitchFamily="34" charset="0"/>
                <a:cs typeface="Arial" panose="020B0604020202020204" pitchFamily="34" charset="0"/>
              </a:rPr>
              <a:t>(Food-EPI</a:t>
            </a:r>
            <a:r>
              <a:rPr lang="fr-CH" sz="800" i="1" dirty="0">
                <a:latin typeface="Arial" panose="020B0604020202020204" pitchFamily="34" charset="0"/>
                <a:ea typeface="Calibri" panose="020F0502020204030204" pitchFamily="34" charset="0"/>
                <a:cs typeface="Arial" panose="020B0604020202020204" pitchFamily="34" charset="0"/>
              </a:rPr>
              <a:t>. </a:t>
            </a:r>
            <a:r>
              <a:rPr lang="fr-CH" sz="800" dirty="0">
                <a:effectLst/>
                <a:latin typeface="Arial" panose="020B0604020202020204" pitchFamily="34" charset="0"/>
                <a:ea typeface="Calibri" panose="020F0502020204030204" pitchFamily="34" charset="0"/>
                <a:cs typeface="Arial" panose="020B0604020202020204" pitchFamily="34" charset="0"/>
              </a:rPr>
              <a:t>Lancet 2022) </a:t>
            </a:r>
            <a:endParaRPr lang="fr-CH" sz="800" dirty="0">
              <a:latin typeface="Arial" panose="020B0604020202020204" pitchFamily="34" charset="0"/>
              <a:cs typeface="Arial" panose="020B0604020202020204" pitchFamily="34" charset="0"/>
            </a:endParaRPr>
          </a:p>
        </p:txBody>
      </p:sp>
      <p:pic>
        <p:nvPicPr>
          <p:cNvPr id="7" name="Image 6">
            <a:extLst>
              <a:ext uri="{FF2B5EF4-FFF2-40B4-BE49-F238E27FC236}">
                <a16:creationId xmlns:a16="http://schemas.microsoft.com/office/drawing/2014/main" id="{F3EE4E71-FBB0-03E9-F1B5-237F94A27E67}"/>
              </a:ext>
            </a:extLst>
          </p:cNvPr>
          <p:cNvPicPr>
            <a:picLocks noChangeAspect="1"/>
          </p:cNvPicPr>
          <p:nvPr/>
        </p:nvPicPr>
        <p:blipFill>
          <a:blip r:embed="rId3"/>
          <a:stretch>
            <a:fillRect/>
          </a:stretch>
        </p:blipFill>
        <p:spPr>
          <a:xfrm>
            <a:off x="7090395" y="2439173"/>
            <a:ext cx="1983159" cy="1319702"/>
          </a:xfrm>
          <a:prstGeom prst="rect">
            <a:avLst/>
          </a:prstGeom>
        </p:spPr>
      </p:pic>
    </p:spTree>
    <p:extLst>
      <p:ext uri="{BB962C8B-B14F-4D97-AF65-F5344CB8AC3E}">
        <p14:creationId xmlns:p14="http://schemas.microsoft.com/office/powerpoint/2010/main" val="11657744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3BCDEDBC-E8D0-CD77-A0B2-3D40E4BAEB26}"/>
              </a:ext>
            </a:extLst>
          </p:cNvPr>
          <p:cNvSpPr>
            <a:spLocks noGrp="1"/>
          </p:cNvSpPr>
          <p:nvPr>
            <p:ph type="sldNum" sz="quarter" idx="12"/>
          </p:nvPr>
        </p:nvSpPr>
        <p:spPr/>
        <p:txBody>
          <a:bodyPr/>
          <a:lstStyle/>
          <a:p>
            <a:fld id="{E38066B1-5D95-A84B-B76E-9182D90F246B}" type="slidenum">
              <a:rPr lang="fr-CH" smtClean="0"/>
              <a:pPr/>
              <a:t>28</a:t>
            </a:fld>
            <a:endParaRPr lang="fr-CH"/>
          </a:p>
        </p:txBody>
      </p:sp>
      <p:sp>
        <p:nvSpPr>
          <p:cNvPr id="3" name="Titre 2">
            <a:extLst>
              <a:ext uri="{FF2B5EF4-FFF2-40B4-BE49-F238E27FC236}">
                <a16:creationId xmlns:a16="http://schemas.microsoft.com/office/drawing/2014/main" id="{E64829B6-AF97-03AC-0CD2-3BBEA7D729F2}"/>
              </a:ext>
            </a:extLst>
          </p:cNvPr>
          <p:cNvSpPr>
            <a:spLocks noGrp="1"/>
          </p:cNvSpPr>
          <p:nvPr>
            <p:ph type="title"/>
          </p:nvPr>
        </p:nvSpPr>
        <p:spPr/>
        <p:txBody>
          <a:bodyPr/>
          <a:lstStyle/>
          <a:p>
            <a:r>
              <a:rPr lang="fr-CH" dirty="0"/>
              <a:t>Exemple Grande-Bretagne tabac</a:t>
            </a:r>
          </a:p>
        </p:txBody>
      </p:sp>
      <p:sp>
        <p:nvSpPr>
          <p:cNvPr id="4" name="Espace réservé du contenu 3">
            <a:extLst>
              <a:ext uri="{FF2B5EF4-FFF2-40B4-BE49-F238E27FC236}">
                <a16:creationId xmlns:a16="http://schemas.microsoft.com/office/drawing/2014/main" id="{FA914D87-E6C7-7DA7-C1F0-F5751CC789E7}"/>
              </a:ext>
            </a:extLst>
          </p:cNvPr>
          <p:cNvSpPr>
            <a:spLocks noGrp="1"/>
          </p:cNvSpPr>
          <p:nvPr>
            <p:ph idx="1"/>
          </p:nvPr>
        </p:nvSpPr>
        <p:spPr>
          <a:xfrm>
            <a:off x="3518806" y="789553"/>
            <a:ext cx="5502730" cy="3686525"/>
          </a:xfrm>
        </p:spPr>
        <p:txBody>
          <a:bodyPr/>
          <a:lstStyle/>
          <a:p>
            <a:pPr marL="0" indent="0">
              <a:buNone/>
            </a:pPr>
            <a:r>
              <a:rPr lang="fr-CH" sz="1400" dirty="0"/>
              <a:t>La GB a mis en place plusieurs politiques antitabac efficaces :</a:t>
            </a:r>
          </a:p>
          <a:p>
            <a:r>
              <a:rPr lang="fr-CH" sz="1100" dirty="0"/>
              <a:t>Emballage neutre obligatoire (2016)</a:t>
            </a:r>
          </a:p>
          <a:p>
            <a:r>
              <a:rPr lang="fr-CH" sz="1100" dirty="0"/>
              <a:t>Interdiction de la publicité et du parrainage </a:t>
            </a:r>
          </a:p>
          <a:p>
            <a:r>
              <a:rPr lang="fr-CH" sz="1100" dirty="0"/>
              <a:t>Lieux publics sans fumée depuis (2007)</a:t>
            </a:r>
          </a:p>
          <a:p>
            <a:r>
              <a:rPr lang="fr-CH" sz="1100" dirty="0"/>
              <a:t>Augmentation des taxes sur le tabac</a:t>
            </a:r>
          </a:p>
          <a:p>
            <a:r>
              <a:rPr lang="fr-CH" sz="1100" dirty="0"/>
              <a:t>Programmes de sevrage gratuits via le NHS (</a:t>
            </a:r>
            <a:r>
              <a:rPr lang="fr-CH" sz="1100" dirty="0" err="1"/>
              <a:t>y.c</a:t>
            </a:r>
            <a:r>
              <a:rPr lang="fr-CH" sz="1100" dirty="0"/>
              <a:t> traitements et thérapies)</a:t>
            </a:r>
          </a:p>
          <a:p>
            <a:r>
              <a:rPr lang="fr-CH" sz="1100" dirty="0"/>
              <a:t>Campagnes de sensibilisation </a:t>
            </a:r>
          </a:p>
          <a:p>
            <a:r>
              <a:rPr lang="fr-CH" sz="1100" dirty="0"/>
              <a:t>Promotion du vapotage comme alternative moins nocive</a:t>
            </a:r>
          </a:p>
          <a:p>
            <a:r>
              <a:rPr lang="fr-CH" sz="1100" dirty="0"/>
              <a:t>Plan pour devenir sans tabac d'ici 2030, avec un objectif de moins de 5% de fumeurs</a:t>
            </a:r>
          </a:p>
          <a:p>
            <a:endParaRPr lang="fr-CH" sz="1400" dirty="0"/>
          </a:p>
          <a:p>
            <a:pPr marL="0" indent="0">
              <a:buNone/>
            </a:pPr>
            <a:r>
              <a:rPr lang="fr-CH" sz="1400" dirty="0"/>
              <a:t>Ces mesures ont contribué à une réduction notable du tabagisme (2021 : 13,3 %, dans les 90’ env. 30%) </a:t>
            </a:r>
          </a:p>
          <a:p>
            <a:pPr marL="0" indent="0">
              <a:buNone/>
            </a:pPr>
            <a:endParaRPr lang="fr-CH" sz="1400" dirty="0"/>
          </a:p>
          <a:p>
            <a:pPr marL="0" indent="0">
              <a:buNone/>
            </a:pPr>
            <a:r>
              <a:rPr lang="fr-CH" sz="1400" dirty="0"/>
              <a:t>Suisse 2022 : 24 % </a:t>
            </a:r>
          </a:p>
          <a:p>
            <a:pPr marL="0" indent="0">
              <a:buNone/>
            </a:pPr>
            <a:endParaRPr lang="fr-CH" sz="1400" dirty="0"/>
          </a:p>
        </p:txBody>
      </p:sp>
      <p:pic>
        <p:nvPicPr>
          <p:cNvPr id="8" name="Image 7">
            <a:extLst>
              <a:ext uri="{FF2B5EF4-FFF2-40B4-BE49-F238E27FC236}">
                <a16:creationId xmlns:a16="http://schemas.microsoft.com/office/drawing/2014/main" id="{336783CD-4425-C76D-DA31-1FAB00D8DAAF}"/>
              </a:ext>
            </a:extLst>
          </p:cNvPr>
          <p:cNvPicPr>
            <a:picLocks noChangeAspect="1"/>
          </p:cNvPicPr>
          <p:nvPr/>
        </p:nvPicPr>
        <p:blipFill>
          <a:blip r:embed="rId3"/>
          <a:stretch>
            <a:fillRect/>
          </a:stretch>
        </p:blipFill>
        <p:spPr>
          <a:xfrm>
            <a:off x="230189" y="730406"/>
            <a:ext cx="1409246" cy="1951264"/>
          </a:xfrm>
          <a:prstGeom prst="rect">
            <a:avLst/>
          </a:prstGeom>
          <a:ln>
            <a:noFill/>
          </a:ln>
          <a:effectLst>
            <a:outerShdw blurRad="292100" dist="139700" dir="2700000" algn="tl" rotWithShape="0">
              <a:srgbClr val="333333">
                <a:alpha val="65000"/>
              </a:srgbClr>
            </a:outerShdw>
          </a:effectLst>
        </p:spPr>
      </p:pic>
      <p:pic>
        <p:nvPicPr>
          <p:cNvPr id="10" name="Image 9">
            <a:extLst>
              <a:ext uri="{FF2B5EF4-FFF2-40B4-BE49-F238E27FC236}">
                <a16:creationId xmlns:a16="http://schemas.microsoft.com/office/drawing/2014/main" id="{C484ED52-AF47-10E1-D893-B742A87C30E2}"/>
              </a:ext>
            </a:extLst>
          </p:cNvPr>
          <p:cNvPicPr>
            <a:picLocks noChangeAspect="1"/>
          </p:cNvPicPr>
          <p:nvPr/>
        </p:nvPicPr>
        <p:blipFill>
          <a:blip r:embed="rId4"/>
          <a:stretch>
            <a:fillRect/>
          </a:stretch>
        </p:blipFill>
        <p:spPr>
          <a:xfrm>
            <a:off x="1457323" y="1782565"/>
            <a:ext cx="1849212" cy="2754146"/>
          </a:xfrm>
          <a:prstGeom prst="rect">
            <a:avLst/>
          </a:prstGeom>
          <a:ln>
            <a:noFill/>
          </a:ln>
          <a:effectLst>
            <a:outerShdw blurRad="292100" dist="139700" dir="2700000" algn="tl" rotWithShape="0">
              <a:srgbClr val="333333">
                <a:alpha val="65000"/>
              </a:srgbClr>
            </a:outerShdw>
          </a:effectLst>
        </p:spPr>
      </p:pic>
      <p:sp>
        <p:nvSpPr>
          <p:cNvPr id="11" name="ZoneTexte 10">
            <a:extLst>
              <a:ext uri="{FF2B5EF4-FFF2-40B4-BE49-F238E27FC236}">
                <a16:creationId xmlns:a16="http://schemas.microsoft.com/office/drawing/2014/main" id="{CA3C8C07-929A-1632-61A2-3D7AD616B4FB}"/>
              </a:ext>
            </a:extLst>
          </p:cNvPr>
          <p:cNvSpPr txBox="1"/>
          <p:nvPr/>
        </p:nvSpPr>
        <p:spPr>
          <a:xfrm>
            <a:off x="491896" y="3209080"/>
            <a:ext cx="1718583" cy="400110"/>
          </a:xfrm>
          <a:prstGeom prst="rect">
            <a:avLst/>
          </a:prstGeom>
          <a:noFill/>
        </p:spPr>
        <p:txBody>
          <a:bodyPr wrap="square" rtlCol="0">
            <a:spAutoFit/>
          </a:bodyPr>
          <a:lstStyle/>
          <a:p>
            <a:r>
              <a:rPr lang="fr-CH" sz="1000" dirty="0">
                <a:solidFill>
                  <a:srgbClr val="00B050"/>
                </a:solidFill>
                <a:latin typeface="Arial" panose="020B0604020202020204" pitchFamily="34" charset="0"/>
                <a:cs typeface="Arial" panose="020B0604020202020204" pitchFamily="34" charset="0"/>
              </a:rPr>
              <a:t>GB : 1</a:t>
            </a:r>
            <a:r>
              <a:rPr lang="fr-CH" sz="1000" baseline="30000" dirty="0">
                <a:solidFill>
                  <a:srgbClr val="00B050"/>
                </a:solidFill>
                <a:latin typeface="Arial" panose="020B0604020202020204" pitchFamily="34" charset="0"/>
                <a:cs typeface="Arial" panose="020B0604020202020204" pitchFamily="34" charset="0"/>
              </a:rPr>
              <a:t>er</a:t>
            </a:r>
            <a:r>
              <a:rPr lang="fr-CH" sz="1000" dirty="0">
                <a:solidFill>
                  <a:srgbClr val="00B050"/>
                </a:solidFill>
                <a:latin typeface="Arial" panose="020B0604020202020204" pitchFamily="34" charset="0"/>
                <a:cs typeface="Arial" panose="020B0604020202020204" pitchFamily="34" charset="0"/>
              </a:rPr>
              <a:t> sur 37</a:t>
            </a:r>
          </a:p>
          <a:p>
            <a:r>
              <a:rPr lang="fr-CH" sz="1000" dirty="0">
                <a:solidFill>
                  <a:srgbClr val="C00000"/>
                </a:solidFill>
                <a:latin typeface="Arial" panose="020B0604020202020204" pitchFamily="34" charset="0"/>
                <a:cs typeface="Arial" panose="020B0604020202020204" pitchFamily="34" charset="0"/>
              </a:rPr>
              <a:t>CH : 36 sur 37</a:t>
            </a:r>
          </a:p>
        </p:txBody>
      </p:sp>
    </p:spTree>
    <p:extLst>
      <p:ext uri="{BB962C8B-B14F-4D97-AF65-F5344CB8AC3E}">
        <p14:creationId xmlns:p14="http://schemas.microsoft.com/office/powerpoint/2010/main" val="27479875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6DAECC07-C425-F89B-D8D9-49B56245921C}"/>
              </a:ext>
            </a:extLst>
          </p:cNvPr>
          <p:cNvSpPr>
            <a:spLocks noGrp="1"/>
          </p:cNvSpPr>
          <p:nvPr>
            <p:ph type="sldNum" sz="quarter" idx="12"/>
          </p:nvPr>
        </p:nvSpPr>
        <p:spPr/>
        <p:txBody>
          <a:bodyPr/>
          <a:lstStyle/>
          <a:p>
            <a:fld id="{E38066B1-5D95-A84B-B76E-9182D90F246B}" type="slidenum">
              <a:rPr lang="fr-CH" smtClean="0"/>
              <a:pPr/>
              <a:t>29</a:t>
            </a:fld>
            <a:endParaRPr lang="fr-CH"/>
          </a:p>
        </p:txBody>
      </p:sp>
      <p:sp>
        <p:nvSpPr>
          <p:cNvPr id="3" name="Titre 2">
            <a:extLst>
              <a:ext uri="{FF2B5EF4-FFF2-40B4-BE49-F238E27FC236}">
                <a16:creationId xmlns:a16="http://schemas.microsoft.com/office/drawing/2014/main" id="{A86E0EB6-E595-E417-8BA9-A964E71EA466}"/>
              </a:ext>
            </a:extLst>
          </p:cNvPr>
          <p:cNvSpPr>
            <a:spLocks noGrp="1"/>
          </p:cNvSpPr>
          <p:nvPr>
            <p:ph type="title"/>
          </p:nvPr>
        </p:nvSpPr>
        <p:spPr>
          <a:xfrm>
            <a:off x="457200" y="33467"/>
            <a:ext cx="8229600" cy="2442695"/>
          </a:xfrm>
        </p:spPr>
        <p:txBody>
          <a:bodyPr/>
          <a:lstStyle/>
          <a:p>
            <a:pPr algn="ctr"/>
            <a:r>
              <a:rPr lang="fr-CH" b="1" dirty="0"/>
              <a:t>Merci pour votre attention</a:t>
            </a:r>
          </a:p>
        </p:txBody>
      </p:sp>
    </p:spTree>
    <p:extLst>
      <p:ext uri="{BB962C8B-B14F-4D97-AF65-F5344CB8AC3E}">
        <p14:creationId xmlns:p14="http://schemas.microsoft.com/office/powerpoint/2010/main" val="622128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E38066B1-5D95-A84B-B76E-9182D90F246B}" type="slidenum">
              <a:rPr lang="fr-CH" smtClean="0"/>
              <a:pPr/>
              <a:t>3</a:t>
            </a:fld>
            <a:endParaRPr lang="fr-CH"/>
          </a:p>
        </p:txBody>
      </p:sp>
      <p:sp>
        <p:nvSpPr>
          <p:cNvPr id="4" name="Espace réservé du contenu 3"/>
          <p:cNvSpPr>
            <a:spLocks noGrp="1"/>
          </p:cNvSpPr>
          <p:nvPr>
            <p:ph idx="1"/>
          </p:nvPr>
        </p:nvSpPr>
        <p:spPr>
          <a:xfrm>
            <a:off x="457200" y="375921"/>
            <a:ext cx="8229600" cy="4100158"/>
          </a:xfrm>
        </p:spPr>
        <p:txBody>
          <a:bodyPr/>
          <a:lstStyle/>
          <a:p>
            <a:r>
              <a:rPr lang="fr-CH" sz="1600" dirty="0"/>
              <a:t>La </a:t>
            </a:r>
            <a:r>
              <a:rPr lang="fr-CH" sz="1600" b="1" dirty="0">
                <a:solidFill>
                  <a:srgbClr val="B61239"/>
                </a:solidFill>
                <a:ea typeface="+mj-ea"/>
              </a:rPr>
              <a:t>prévention </a:t>
            </a:r>
            <a:r>
              <a:rPr lang="fr-CH" sz="1600" dirty="0"/>
              <a:t>englobe l'ensemble des mesures visant à empêcher l'apparition ou l'aggravation d'un risque, d'un accident, d'une maladie ou d’un handicap</a:t>
            </a:r>
          </a:p>
          <a:p>
            <a:pPr marL="0" indent="0">
              <a:buNone/>
            </a:pPr>
            <a:endParaRPr lang="fr-CH" sz="1600" dirty="0"/>
          </a:p>
          <a:p>
            <a:r>
              <a:rPr lang="fr-CH" sz="1600" dirty="0"/>
              <a:t>Elle se décline en plusieurs niveaux, chacun ayant des objectifs spécifiques : </a:t>
            </a:r>
          </a:p>
          <a:p>
            <a:endParaRPr lang="fr-CH" sz="1600" dirty="0"/>
          </a:p>
          <a:p>
            <a:pPr lvl="1"/>
            <a:r>
              <a:rPr lang="fr-CH" sz="1400" dirty="0"/>
              <a:t>La </a:t>
            </a:r>
            <a:r>
              <a:rPr lang="fr-CH" sz="1400" b="1" dirty="0">
                <a:solidFill>
                  <a:srgbClr val="B61239"/>
                </a:solidFill>
                <a:ea typeface="+mj-ea"/>
              </a:rPr>
              <a:t>prévention primaire </a:t>
            </a:r>
            <a:r>
              <a:rPr lang="fr-CH" sz="1400" dirty="0"/>
              <a:t>vise à éviter l’apparition de la maladie. Elle vise à créer des cadres de vie propices à la santé, à améliorer les compétences en matière de santé et d’autres facteurs de protection, mais aussi à réduire les facteurs de risque</a:t>
            </a:r>
          </a:p>
          <a:p>
            <a:pPr marL="457200" lvl="1" indent="0">
              <a:buNone/>
            </a:pPr>
            <a:endParaRPr lang="fr-CH" sz="1400" dirty="0"/>
          </a:p>
          <a:p>
            <a:pPr lvl="1"/>
            <a:r>
              <a:rPr lang="fr-CH" sz="1400" dirty="0"/>
              <a:t>La </a:t>
            </a:r>
            <a:r>
              <a:rPr lang="fr-CH" sz="1400" b="1" dirty="0">
                <a:solidFill>
                  <a:srgbClr val="B61239"/>
                </a:solidFill>
                <a:ea typeface="+mj-ea"/>
              </a:rPr>
              <a:t>prévention secondaire </a:t>
            </a:r>
            <a:r>
              <a:rPr lang="fr-CH" sz="1400" dirty="0"/>
              <a:t>met l’accent sur le dépistage et l’intervention précoce en cas de risque concret et/ou sur les premiers signes d’une maladie et se concentre sur les groupes à risque</a:t>
            </a:r>
          </a:p>
          <a:p>
            <a:pPr marL="457200" lvl="1" indent="0">
              <a:buNone/>
            </a:pPr>
            <a:endParaRPr lang="fr-CH" sz="1400" dirty="0"/>
          </a:p>
          <a:p>
            <a:pPr lvl="1"/>
            <a:r>
              <a:rPr lang="fr-CH" sz="1400" dirty="0"/>
              <a:t>La </a:t>
            </a:r>
            <a:r>
              <a:rPr lang="fr-CH" sz="1400" b="1" dirty="0">
                <a:solidFill>
                  <a:srgbClr val="B61239"/>
                </a:solidFill>
                <a:ea typeface="+mj-ea"/>
              </a:rPr>
              <a:t>prévention tertiaire </a:t>
            </a:r>
            <a:r>
              <a:rPr lang="fr-CH" sz="1400" dirty="0"/>
              <a:t>vise à éviter l’évolution chronique et les séquelles chez les personnes déjà atteintes d’une maladie, et cherche à améliorer la qualité de vie</a:t>
            </a:r>
          </a:p>
          <a:p>
            <a:endParaRPr lang="fr-CH" sz="1600" dirty="0"/>
          </a:p>
        </p:txBody>
      </p:sp>
    </p:spTree>
    <p:extLst>
      <p:ext uri="{BB962C8B-B14F-4D97-AF65-F5344CB8AC3E}">
        <p14:creationId xmlns:p14="http://schemas.microsoft.com/office/powerpoint/2010/main" val="2143472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52ECA02A-DCBE-DC0A-5436-007BD6E5E614}"/>
              </a:ext>
            </a:extLst>
          </p:cNvPr>
          <p:cNvSpPr>
            <a:spLocks noGrp="1"/>
          </p:cNvSpPr>
          <p:nvPr>
            <p:ph type="sldNum" sz="quarter" idx="12"/>
          </p:nvPr>
        </p:nvSpPr>
        <p:spPr/>
        <p:txBody>
          <a:bodyPr/>
          <a:lstStyle/>
          <a:p>
            <a:fld id="{E38066B1-5D95-A84B-B76E-9182D90F246B}" type="slidenum">
              <a:rPr lang="fr-CH" smtClean="0"/>
              <a:pPr/>
              <a:t>4</a:t>
            </a:fld>
            <a:endParaRPr lang="fr-CH"/>
          </a:p>
        </p:txBody>
      </p:sp>
      <p:sp>
        <p:nvSpPr>
          <p:cNvPr id="4" name="Espace réservé du contenu 3">
            <a:extLst>
              <a:ext uri="{FF2B5EF4-FFF2-40B4-BE49-F238E27FC236}">
                <a16:creationId xmlns:a16="http://schemas.microsoft.com/office/drawing/2014/main" id="{0DC7C3E9-E98D-DB16-BF00-78C6318A9FCA}"/>
              </a:ext>
            </a:extLst>
          </p:cNvPr>
          <p:cNvSpPr>
            <a:spLocks noGrp="1"/>
          </p:cNvSpPr>
          <p:nvPr>
            <p:ph idx="1"/>
          </p:nvPr>
        </p:nvSpPr>
        <p:spPr>
          <a:xfrm>
            <a:off x="106632" y="173469"/>
            <a:ext cx="8869842" cy="4322329"/>
          </a:xfrm>
        </p:spPr>
        <p:txBody>
          <a:bodyPr/>
          <a:lstStyle/>
          <a:p>
            <a:r>
              <a:rPr lang="fr-CH" sz="1600" dirty="0"/>
              <a:t>Niveaux de prévention : mesures et acteurs </a:t>
            </a:r>
          </a:p>
        </p:txBody>
      </p:sp>
      <p:pic>
        <p:nvPicPr>
          <p:cNvPr id="6" name="Image 5">
            <a:extLst>
              <a:ext uri="{FF2B5EF4-FFF2-40B4-BE49-F238E27FC236}">
                <a16:creationId xmlns:a16="http://schemas.microsoft.com/office/drawing/2014/main" id="{DF37B33A-5527-8F5E-8DB0-D745FBC9115A}"/>
              </a:ext>
            </a:extLst>
          </p:cNvPr>
          <p:cNvPicPr>
            <a:picLocks noChangeAspect="1"/>
          </p:cNvPicPr>
          <p:nvPr/>
        </p:nvPicPr>
        <p:blipFill>
          <a:blip r:embed="rId3"/>
          <a:stretch>
            <a:fillRect/>
          </a:stretch>
        </p:blipFill>
        <p:spPr>
          <a:xfrm>
            <a:off x="2144391" y="495531"/>
            <a:ext cx="5162718" cy="3861767"/>
          </a:xfrm>
          <a:prstGeom prst="rect">
            <a:avLst/>
          </a:prstGeom>
        </p:spPr>
      </p:pic>
      <p:sp>
        <p:nvSpPr>
          <p:cNvPr id="8" name="ZoneTexte 7">
            <a:extLst>
              <a:ext uri="{FF2B5EF4-FFF2-40B4-BE49-F238E27FC236}">
                <a16:creationId xmlns:a16="http://schemas.microsoft.com/office/drawing/2014/main" id="{968F5542-1A33-39CD-D489-11ADC2859EB0}"/>
              </a:ext>
            </a:extLst>
          </p:cNvPr>
          <p:cNvSpPr txBox="1"/>
          <p:nvPr/>
        </p:nvSpPr>
        <p:spPr>
          <a:xfrm>
            <a:off x="2078217" y="4274713"/>
            <a:ext cx="5228892" cy="184666"/>
          </a:xfrm>
          <a:prstGeom prst="rect">
            <a:avLst/>
          </a:prstGeom>
          <a:noFill/>
        </p:spPr>
        <p:txBody>
          <a:bodyPr wrap="square">
            <a:spAutoFit/>
          </a:bodyPr>
          <a:lstStyle/>
          <a:p>
            <a:r>
              <a:rPr lang="fr-CH" sz="600" dirty="0">
                <a:latin typeface="Arial" panose="020B0604020202020204" pitchFamily="34" charset="0"/>
                <a:cs typeface="Arial" panose="020B0604020202020204" pitchFamily="34" charset="0"/>
              </a:rPr>
              <a:t>OFSP. 2016. Stratégie nationale Prévention des maladies non transmissibles (stratégie MNT) 2017–2024, prolongée jusqu’en 2028 </a:t>
            </a:r>
          </a:p>
        </p:txBody>
      </p:sp>
    </p:spTree>
    <p:extLst>
      <p:ext uri="{BB962C8B-B14F-4D97-AF65-F5344CB8AC3E}">
        <p14:creationId xmlns:p14="http://schemas.microsoft.com/office/powerpoint/2010/main" val="2563180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E38066B1-5D95-A84B-B76E-9182D90F246B}" type="slidenum">
              <a:rPr lang="fr-CH" smtClean="0"/>
              <a:pPr/>
              <a:t>5</a:t>
            </a:fld>
            <a:endParaRPr lang="fr-CH"/>
          </a:p>
        </p:txBody>
      </p:sp>
      <p:pic>
        <p:nvPicPr>
          <p:cNvPr id="5" name="Image 4">
            <a:extLst>
              <a:ext uri="{FF2B5EF4-FFF2-40B4-BE49-F238E27FC236}">
                <a16:creationId xmlns:a16="http://schemas.microsoft.com/office/drawing/2014/main" id="{4F9ED9DF-19CD-50A6-8C02-07A219F4A211}"/>
              </a:ext>
            </a:extLst>
          </p:cNvPr>
          <p:cNvPicPr>
            <a:picLocks noChangeAspect="1"/>
          </p:cNvPicPr>
          <p:nvPr/>
        </p:nvPicPr>
        <p:blipFill>
          <a:blip r:embed="rId3"/>
          <a:stretch>
            <a:fillRect/>
          </a:stretch>
        </p:blipFill>
        <p:spPr>
          <a:xfrm>
            <a:off x="704007" y="789553"/>
            <a:ext cx="7902166" cy="2642446"/>
          </a:xfrm>
          <a:prstGeom prst="rect">
            <a:avLst/>
          </a:prstGeom>
        </p:spPr>
      </p:pic>
      <p:sp>
        <p:nvSpPr>
          <p:cNvPr id="6" name="ZoneTexte 5">
            <a:extLst>
              <a:ext uri="{FF2B5EF4-FFF2-40B4-BE49-F238E27FC236}">
                <a16:creationId xmlns:a16="http://schemas.microsoft.com/office/drawing/2014/main" id="{C97E913D-4AC7-4567-91DF-BBF554E4BFC0}"/>
              </a:ext>
            </a:extLst>
          </p:cNvPr>
          <p:cNvSpPr txBox="1"/>
          <p:nvPr/>
        </p:nvSpPr>
        <p:spPr>
          <a:xfrm>
            <a:off x="704007" y="3384338"/>
            <a:ext cx="4262378" cy="184666"/>
          </a:xfrm>
          <a:prstGeom prst="rect">
            <a:avLst/>
          </a:prstGeom>
          <a:noFill/>
        </p:spPr>
        <p:txBody>
          <a:bodyPr wrap="square" rtlCol="0">
            <a:spAutoFit/>
          </a:bodyPr>
          <a:lstStyle/>
          <a:p>
            <a:r>
              <a:rPr lang="fr-CH" sz="600" dirty="0">
                <a:latin typeface="Arial" panose="020B0604020202020204" pitchFamily="34" charset="0"/>
                <a:cs typeface="Arial" panose="020B0604020202020204" pitchFamily="34" charset="0"/>
              </a:rPr>
              <a:t>DRAPPS Occitanie. 2020. Mon Service Sanitaire en 10 questions</a:t>
            </a:r>
          </a:p>
        </p:txBody>
      </p:sp>
      <p:sp>
        <p:nvSpPr>
          <p:cNvPr id="7" name="Espace réservé du contenu 3">
            <a:extLst>
              <a:ext uri="{FF2B5EF4-FFF2-40B4-BE49-F238E27FC236}">
                <a16:creationId xmlns:a16="http://schemas.microsoft.com/office/drawing/2014/main" id="{37FA2506-2EAE-84D2-01AF-A5338989F0EB}"/>
              </a:ext>
            </a:extLst>
          </p:cNvPr>
          <p:cNvSpPr txBox="1">
            <a:spLocks/>
          </p:cNvSpPr>
          <p:nvPr/>
        </p:nvSpPr>
        <p:spPr>
          <a:xfrm>
            <a:off x="106632" y="173469"/>
            <a:ext cx="8869842" cy="4322329"/>
          </a:xfrm>
          <a:prstGeom prst="rect">
            <a:avLst/>
          </a:prstGeom>
        </p:spPr>
        <p:txBody>
          <a:bodyPr vert="horz" lIns="91440" tIns="45720" rIns="91440" bIns="45720" rtlCol="0">
            <a:noAutofit/>
          </a:bodyPr>
          <a:lstStyle>
            <a:lvl1pPr marL="457200" indent="-457200" algn="l" defTabSz="914400" rtl="0" eaLnBrk="1" latinLnBrk="0" hangingPunct="1">
              <a:spcBef>
                <a:spcPct val="20000"/>
              </a:spcBef>
              <a:buClr>
                <a:srgbClr val="B61239"/>
              </a:buClr>
              <a:buFont typeface="Arial"/>
              <a:buChar char="•"/>
              <a:defRPr sz="2800" kern="1200">
                <a:solidFill>
                  <a:srgbClr val="43484C"/>
                </a:solidFill>
                <a:latin typeface="Arial" pitchFamily="34" charset="0"/>
                <a:ea typeface="+mn-ea"/>
                <a:cs typeface="Arial" pitchFamily="34" charset="0"/>
              </a:defRPr>
            </a:lvl1pPr>
            <a:lvl2pPr marL="800100" indent="-342900" algn="l" defTabSz="914400" rtl="0" eaLnBrk="1" latinLnBrk="0" hangingPunct="1">
              <a:spcBef>
                <a:spcPct val="20000"/>
              </a:spcBef>
              <a:buClr>
                <a:srgbClr val="B61239"/>
              </a:buClr>
              <a:buFont typeface="Arial"/>
              <a:buChar char="•"/>
              <a:defRPr sz="2400" kern="1200">
                <a:solidFill>
                  <a:srgbClr val="43484C"/>
                </a:solidFill>
                <a:latin typeface="Arial" pitchFamily="34" charset="0"/>
                <a:ea typeface="+mn-ea"/>
                <a:cs typeface="Arial" pitchFamily="34" charset="0"/>
              </a:defRPr>
            </a:lvl2pPr>
            <a:lvl3pPr marL="1257300" indent="-342900" algn="l" defTabSz="914400" rtl="0" eaLnBrk="1" latinLnBrk="0" hangingPunct="1">
              <a:spcBef>
                <a:spcPct val="20000"/>
              </a:spcBef>
              <a:buClr>
                <a:srgbClr val="B61239"/>
              </a:buClr>
              <a:buFont typeface="Arial"/>
              <a:buChar char="•"/>
              <a:defRPr sz="2000" kern="1200">
                <a:solidFill>
                  <a:srgbClr val="43484C"/>
                </a:solidFill>
                <a:latin typeface="Arial" pitchFamily="34" charset="0"/>
                <a:ea typeface="+mn-ea"/>
                <a:cs typeface="Arial" pitchFamily="34" charset="0"/>
              </a:defRPr>
            </a:lvl3pPr>
            <a:lvl4pPr marL="1657350" indent="-285750" algn="l" defTabSz="914400" rtl="0" eaLnBrk="1" latinLnBrk="0" hangingPunct="1">
              <a:spcBef>
                <a:spcPct val="20000"/>
              </a:spcBef>
              <a:buClr>
                <a:srgbClr val="B61239"/>
              </a:buClr>
              <a:buFont typeface="Arial"/>
              <a:buChar char="•"/>
              <a:defRPr sz="1600" kern="1200">
                <a:solidFill>
                  <a:srgbClr val="43484C"/>
                </a:solidFill>
                <a:latin typeface="Arial" pitchFamily="34" charset="0"/>
                <a:ea typeface="+mn-ea"/>
                <a:cs typeface="Arial" pitchFamily="34" charset="0"/>
              </a:defRPr>
            </a:lvl4pPr>
            <a:lvl5pPr marL="2000250" indent="-171450" algn="l" defTabSz="914400" rtl="0" eaLnBrk="1" latinLnBrk="0" hangingPunct="1">
              <a:spcBef>
                <a:spcPct val="20000"/>
              </a:spcBef>
              <a:buClr>
                <a:srgbClr val="B61239"/>
              </a:buClr>
              <a:buFont typeface="Arial"/>
              <a:buChar char="•"/>
              <a:defRPr sz="1200" kern="1200">
                <a:solidFill>
                  <a:srgbClr val="43484C"/>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CH" sz="1600" dirty="0"/>
              <a:t>En bref </a:t>
            </a:r>
          </a:p>
        </p:txBody>
      </p:sp>
    </p:spTree>
    <p:extLst>
      <p:ext uri="{BB962C8B-B14F-4D97-AF65-F5344CB8AC3E}">
        <p14:creationId xmlns:p14="http://schemas.microsoft.com/office/powerpoint/2010/main" val="843734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D300B564-1B09-6478-5489-667692F6F19F}"/>
              </a:ext>
            </a:extLst>
          </p:cNvPr>
          <p:cNvSpPr>
            <a:spLocks noGrp="1"/>
          </p:cNvSpPr>
          <p:nvPr>
            <p:ph type="sldNum" sz="quarter" idx="12"/>
          </p:nvPr>
        </p:nvSpPr>
        <p:spPr/>
        <p:txBody>
          <a:bodyPr/>
          <a:lstStyle/>
          <a:p>
            <a:fld id="{E38066B1-5D95-A84B-B76E-9182D90F246B}" type="slidenum">
              <a:rPr lang="fr-CH" smtClean="0"/>
              <a:pPr/>
              <a:t>6</a:t>
            </a:fld>
            <a:endParaRPr lang="fr-CH"/>
          </a:p>
        </p:txBody>
      </p:sp>
      <p:pic>
        <p:nvPicPr>
          <p:cNvPr id="9" name="Image 8">
            <a:extLst>
              <a:ext uri="{FF2B5EF4-FFF2-40B4-BE49-F238E27FC236}">
                <a16:creationId xmlns:a16="http://schemas.microsoft.com/office/drawing/2014/main" id="{072386B0-E1D4-B72F-8071-D9174F6854E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60122" y="1092211"/>
            <a:ext cx="4526791" cy="3384221"/>
          </a:xfrm>
          <a:prstGeom prst="rect">
            <a:avLst/>
          </a:prstGeom>
        </p:spPr>
      </p:pic>
      <p:sp>
        <p:nvSpPr>
          <p:cNvPr id="10" name="ZoneTexte 9">
            <a:extLst>
              <a:ext uri="{FF2B5EF4-FFF2-40B4-BE49-F238E27FC236}">
                <a16:creationId xmlns:a16="http://schemas.microsoft.com/office/drawing/2014/main" id="{3CF80BA9-85F1-A0B2-D774-503886B06067}"/>
              </a:ext>
            </a:extLst>
          </p:cNvPr>
          <p:cNvSpPr txBox="1"/>
          <p:nvPr/>
        </p:nvSpPr>
        <p:spPr>
          <a:xfrm>
            <a:off x="1374688" y="4428307"/>
            <a:ext cx="5170489" cy="184666"/>
          </a:xfrm>
          <a:prstGeom prst="rect">
            <a:avLst/>
          </a:prstGeom>
          <a:noFill/>
        </p:spPr>
        <p:txBody>
          <a:bodyPr wrap="square">
            <a:spAutoFit/>
          </a:bodyPr>
          <a:lstStyle/>
          <a:p>
            <a:r>
              <a:rPr lang="fr-CH" sz="600" dirty="0">
                <a:latin typeface="Arial" panose="020B0604020202020204" pitchFamily="34" charset="0"/>
                <a:cs typeface="Arial" panose="020B0604020202020204" pitchFamily="34" charset="0"/>
              </a:rPr>
              <a:t>OFSP. 2016. Stratégie nationale Prévention des maladies non transmissibles (stratégie MNT) 2017–2024, prolongée jusqu’en 2028 </a:t>
            </a:r>
          </a:p>
        </p:txBody>
      </p:sp>
      <p:sp>
        <p:nvSpPr>
          <p:cNvPr id="11" name="Espace réservé du contenu 3">
            <a:extLst>
              <a:ext uri="{FF2B5EF4-FFF2-40B4-BE49-F238E27FC236}">
                <a16:creationId xmlns:a16="http://schemas.microsoft.com/office/drawing/2014/main" id="{378F4271-A975-44CA-47B3-F8A1AB3176FB}"/>
              </a:ext>
            </a:extLst>
          </p:cNvPr>
          <p:cNvSpPr txBox="1">
            <a:spLocks/>
          </p:cNvSpPr>
          <p:nvPr/>
        </p:nvSpPr>
        <p:spPr>
          <a:xfrm>
            <a:off x="106632" y="173469"/>
            <a:ext cx="8869842" cy="4322329"/>
          </a:xfrm>
          <a:prstGeom prst="rect">
            <a:avLst/>
          </a:prstGeom>
        </p:spPr>
        <p:txBody>
          <a:bodyPr vert="horz" lIns="91440" tIns="45720" rIns="91440" bIns="45720" rtlCol="0">
            <a:noAutofit/>
          </a:bodyPr>
          <a:lstStyle>
            <a:lvl1pPr marL="457200" indent="-457200" algn="l" defTabSz="914400" rtl="0" eaLnBrk="1" latinLnBrk="0" hangingPunct="1">
              <a:spcBef>
                <a:spcPct val="20000"/>
              </a:spcBef>
              <a:buClr>
                <a:srgbClr val="B61239"/>
              </a:buClr>
              <a:buFont typeface="Arial"/>
              <a:buChar char="•"/>
              <a:defRPr sz="2800" kern="1200">
                <a:solidFill>
                  <a:srgbClr val="43484C"/>
                </a:solidFill>
                <a:latin typeface="Arial" pitchFamily="34" charset="0"/>
                <a:ea typeface="+mn-ea"/>
                <a:cs typeface="Arial" pitchFamily="34" charset="0"/>
              </a:defRPr>
            </a:lvl1pPr>
            <a:lvl2pPr marL="800100" indent="-342900" algn="l" defTabSz="914400" rtl="0" eaLnBrk="1" latinLnBrk="0" hangingPunct="1">
              <a:spcBef>
                <a:spcPct val="20000"/>
              </a:spcBef>
              <a:buClr>
                <a:srgbClr val="B61239"/>
              </a:buClr>
              <a:buFont typeface="Arial"/>
              <a:buChar char="•"/>
              <a:defRPr sz="2400" kern="1200">
                <a:solidFill>
                  <a:srgbClr val="43484C"/>
                </a:solidFill>
                <a:latin typeface="Arial" pitchFamily="34" charset="0"/>
                <a:ea typeface="+mn-ea"/>
                <a:cs typeface="Arial" pitchFamily="34" charset="0"/>
              </a:defRPr>
            </a:lvl2pPr>
            <a:lvl3pPr marL="1257300" indent="-342900" algn="l" defTabSz="914400" rtl="0" eaLnBrk="1" latinLnBrk="0" hangingPunct="1">
              <a:spcBef>
                <a:spcPct val="20000"/>
              </a:spcBef>
              <a:buClr>
                <a:srgbClr val="B61239"/>
              </a:buClr>
              <a:buFont typeface="Arial"/>
              <a:buChar char="•"/>
              <a:defRPr sz="2000" kern="1200">
                <a:solidFill>
                  <a:srgbClr val="43484C"/>
                </a:solidFill>
                <a:latin typeface="Arial" pitchFamily="34" charset="0"/>
                <a:ea typeface="+mn-ea"/>
                <a:cs typeface="Arial" pitchFamily="34" charset="0"/>
              </a:defRPr>
            </a:lvl3pPr>
            <a:lvl4pPr marL="1657350" indent="-285750" algn="l" defTabSz="914400" rtl="0" eaLnBrk="1" latinLnBrk="0" hangingPunct="1">
              <a:spcBef>
                <a:spcPct val="20000"/>
              </a:spcBef>
              <a:buClr>
                <a:srgbClr val="B61239"/>
              </a:buClr>
              <a:buFont typeface="Arial"/>
              <a:buChar char="•"/>
              <a:defRPr sz="1600" kern="1200">
                <a:solidFill>
                  <a:srgbClr val="43484C"/>
                </a:solidFill>
                <a:latin typeface="Arial" pitchFamily="34" charset="0"/>
                <a:ea typeface="+mn-ea"/>
                <a:cs typeface="Arial" pitchFamily="34" charset="0"/>
              </a:defRPr>
            </a:lvl4pPr>
            <a:lvl5pPr marL="2000250" indent="-171450" algn="l" defTabSz="914400" rtl="0" eaLnBrk="1" latinLnBrk="0" hangingPunct="1">
              <a:spcBef>
                <a:spcPct val="20000"/>
              </a:spcBef>
              <a:buClr>
                <a:srgbClr val="B61239"/>
              </a:buClr>
              <a:buFont typeface="Arial"/>
              <a:buChar char="•"/>
              <a:defRPr sz="1200" kern="1200">
                <a:solidFill>
                  <a:srgbClr val="43484C"/>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CH" sz="1600" dirty="0"/>
              <a:t>La </a:t>
            </a:r>
            <a:r>
              <a:rPr lang="fr-CH" sz="1600" b="1" dirty="0">
                <a:solidFill>
                  <a:srgbClr val="B61239"/>
                </a:solidFill>
                <a:latin typeface="Arial Unicode MS"/>
                <a:ea typeface="+mj-ea"/>
              </a:rPr>
              <a:t>prévention met un fort accent sur les déterminants individuels </a:t>
            </a:r>
            <a:r>
              <a:rPr lang="fr-CH" sz="1600" dirty="0"/>
              <a:t>de la santé </a:t>
            </a:r>
          </a:p>
          <a:p>
            <a:pPr lvl="2"/>
            <a:r>
              <a:rPr lang="fr-CH" sz="1600" dirty="0"/>
              <a:t>Facteurs en lien avec le style de vie </a:t>
            </a:r>
          </a:p>
          <a:p>
            <a:pPr lvl="2"/>
            <a:r>
              <a:rPr lang="fr-CH" sz="1600" dirty="0"/>
              <a:t>Facteurs physiologiques</a:t>
            </a:r>
          </a:p>
        </p:txBody>
      </p:sp>
    </p:spTree>
    <p:extLst>
      <p:ext uri="{BB962C8B-B14F-4D97-AF65-F5344CB8AC3E}">
        <p14:creationId xmlns:p14="http://schemas.microsoft.com/office/powerpoint/2010/main" val="3635847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D300B564-1B09-6478-5489-667692F6F19F}"/>
              </a:ext>
            </a:extLst>
          </p:cNvPr>
          <p:cNvSpPr>
            <a:spLocks noGrp="1"/>
          </p:cNvSpPr>
          <p:nvPr>
            <p:ph type="sldNum" sz="quarter" idx="12"/>
          </p:nvPr>
        </p:nvSpPr>
        <p:spPr/>
        <p:txBody>
          <a:bodyPr/>
          <a:lstStyle/>
          <a:p>
            <a:fld id="{E38066B1-5D95-A84B-B76E-9182D90F246B}" type="slidenum">
              <a:rPr lang="fr-CH" smtClean="0"/>
              <a:pPr/>
              <a:t>7</a:t>
            </a:fld>
            <a:endParaRPr lang="fr-CH"/>
          </a:p>
        </p:txBody>
      </p:sp>
      <p:sp>
        <p:nvSpPr>
          <p:cNvPr id="4" name="Espace réservé du contenu 3">
            <a:extLst>
              <a:ext uri="{FF2B5EF4-FFF2-40B4-BE49-F238E27FC236}">
                <a16:creationId xmlns:a16="http://schemas.microsoft.com/office/drawing/2014/main" id="{F185B7FA-8347-68FE-5DC2-4C4C8C02D2C4}"/>
              </a:ext>
            </a:extLst>
          </p:cNvPr>
          <p:cNvSpPr>
            <a:spLocks noGrp="1"/>
          </p:cNvSpPr>
          <p:nvPr>
            <p:ph idx="1"/>
          </p:nvPr>
        </p:nvSpPr>
        <p:spPr>
          <a:xfrm>
            <a:off x="457200" y="323681"/>
            <a:ext cx="3393439" cy="4152397"/>
          </a:xfrm>
        </p:spPr>
        <p:txBody>
          <a:bodyPr/>
          <a:lstStyle/>
          <a:p>
            <a:r>
              <a:rPr lang="fr-CH" sz="1600" dirty="0"/>
              <a:t>La </a:t>
            </a:r>
            <a:r>
              <a:rPr lang="fr-CH" sz="1600" b="1" dirty="0">
                <a:solidFill>
                  <a:srgbClr val="B61239"/>
                </a:solidFill>
                <a:latin typeface="Arial Unicode MS"/>
                <a:ea typeface="+mj-ea"/>
              </a:rPr>
              <a:t>promotion de la santé </a:t>
            </a:r>
            <a:r>
              <a:rPr lang="fr-CH" sz="1600" dirty="0"/>
              <a:t>de la santé est une notion plus large et plus « positive »</a:t>
            </a:r>
          </a:p>
          <a:p>
            <a:endParaRPr lang="fr-CH" sz="1600" dirty="0"/>
          </a:p>
          <a:p>
            <a:r>
              <a:rPr lang="fr-CH" sz="1600" dirty="0"/>
              <a:t>Modèle(s) des déterminants de ls santé </a:t>
            </a:r>
          </a:p>
          <a:p>
            <a:endParaRPr lang="fr-CH" sz="1600" dirty="0"/>
          </a:p>
          <a:p>
            <a:pPr marL="0" indent="0">
              <a:buNone/>
            </a:pPr>
            <a:endParaRPr lang="fr-CH" sz="1600" dirty="0"/>
          </a:p>
        </p:txBody>
      </p:sp>
      <p:pic>
        <p:nvPicPr>
          <p:cNvPr id="16" name="Image 15">
            <a:extLst>
              <a:ext uri="{FF2B5EF4-FFF2-40B4-BE49-F238E27FC236}">
                <a16:creationId xmlns:a16="http://schemas.microsoft.com/office/drawing/2014/main" id="{D005CD9A-1949-BB2C-08D9-33712CC6130D}"/>
              </a:ext>
            </a:extLst>
          </p:cNvPr>
          <p:cNvPicPr>
            <a:picLocks noChangeAspect="1"/>
          </p:cNvPicPr>
          <p:nvPr/>
        </p:nvPicPr>
        <p:blipFill>
          <a:blip r:embed="rId3"/>
          <a:stretch>
            <a:fillRect/>
          </a:stretch>
        </p:blipFill>
        <p:spPr>
          <a:xfrm>
            <a:off x="3718560" y="-41782"/>
            <a:ext cx="5425440" cy="4997788"/>
          </a:xfrm>
          <a:prstGeom prst="rect">
            <a:avLst/>
          </a:prstGeom>
        </p:spPr>
      </p:pic>
      <p:sp>
        <p:nvSpPr>
          <p:cNvPr id="15" name="ZoneTexte 14">
            <a:extLst>
              <a:ext uri="{FF2B5EF4-FFF2-40B4-BE49-F238E27FC236}">
                <a16:creationId xmlns:a16="http://schemas.microsoft.com/office/drawing/2014/main" id="{C76B1E8F-E8D5-7AE7-A1D2-DC96B9B6A3E1}"/>
              </a:ext>
            </a:extLst>
          </p:cNvPr>
          <p:cNvSpPr txBox="1"/>
          <p:nvPr/>
        </p:nvSpPr>
        <p:spPr>
          <a:xfrm>
            <a:off x="4287521" y="4709023"/>
            <a:ext cx="4572000" cy="215444"/>
          </a:xfrm>
          <a:prstGeom prst="rect">
            <a:avLst/>
          </a:prstGeom>
          <a:noFill/>
        </p:spPr>
        <p:txBody>
          <a:bodyPr wrap="square">
            <a:spAutoFit/>
          </a:bodyPr>
          <a:lstStyle/>
          <a:p>
            <a:pPr algn="l"/>
            <a:r>
              <a:rPr lang="fr-CH" sz="800" b="0" i="0" dirty="0">
                <a:solidFill>
                  <a:srgbClr val="111111"/>
                </a:solidFill>
                <a:effectLst/>
                <a:latin typeface="Roboto" panose="02000000000000000000" pitchFamily="2" charset="0"/>
              </a:rPr>
              <a:t>Carte de la santé et de ses déterminants (Gouvernement du Québec 2015)</a:t>
            </a:r>
          </a:p>
        </p:txBody>
      </p:sp>
    </p:spTree>
    <p:extLst>
      <p:ext uri="{BB962C8B-B14F-4D97-AF65-F5344CB8AC3E}">
        <p14:creationId xmlns:p14="http://schemas.microsoft.com/office/powerpoint/2010/main" val="1516151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D300B564-1B09-6478-5489-667692F6F19F}"/>
              </a:ext>
            </a:extLst>
          </p:cNvPr>
          <p:cNvSpPr>
            <a:spLocks noGrp="1"/>
          </p:cNvSpPr>
          <p:nvPr>
            <p:ph type="sldNum" sz="quarter" idx="12"/>
          </p:nvPr>
        </p:nvSpPr>
        <p:spPr/>
        <p:txBody>
          <a:bodyPr/>
          <a:lstStyle/>
          <a:p>
            <a:fld id="{E38066B1-5D95-A84B-B76E-9182D90F246B}" type="slidenum">
              <a:rPr lang="fr-CH" smtClean="0"/>
              <a:pPr/>
              <a:t>8</a:t>
            </a:fld>
            <a:endParaRPr lang="fr-CH"/>
          </a:p>
        </p:txBody>
      </p:sp>
      <p:sp>
        <p:nvSpPr>
          <p:cNvPr id="4" name="Espace réservé du contenu 3">
            <a:extLst>
              <a:ext uri="{FF2B5EF4-FFF2-40B4-BE49-F238E27FC236}">
                <a16:creationId xmlns:a16="http://schemas.microsoft.com/office/drawing/2014/main" id="{F185B7FA-8347-68FE-5DC2-4C4C8C02D2C4}"/>
              </a:ext>
            </a:extLst>
          </p:cNvPr>
          <p:cNvSpPr>
            <a:spLocks noGrp="1"/>
          </p:cNvSpPr>
          <p:nvPr>
            <p:ph idx="1"/>
          </p:nvPr>
        </p:nvSpPr>
        <p:spPr>
          <a:xfrm>
            <a:off x="457200" y="323681"/>
            <a:ext cx="2367280" cy="4152397"/>
          </a:xfrm>
        </p:spPr>
        <p:txBody>
          <a:bodyPr/>
          <a:lstStyle/>
          <a:p>
            <a:r>
              <a:rPr lang="fr-CH" sz="1600" dirty="0"/>
              <a:t>La </a:t>
            </a:r>
            <a:r>
              <a:rPr lang="fr-CH" sz="1600" b="1" dirty="0">
                <a:solidFill>
                  <a:srgbClr val="B61239"/>
                </a:solidFill>
                <a:latin typeface="Arial Unicode MS"/>
                <a:ea typeface="+mj-ea"/>
              </a:rPr>
              <a:t>promotion de la santé </a:t>
            </a:r>
            <a:r>
              <a:rPr lang="fr-CH" sz="1600" dirty="0"/>
              <a:t>part du principe que les déterminants qui influencent le plus la santé ne sont pas l’accès et la qualité du système de santé, mais les déterminants sociaux et environnementaux</a:t>
            </a:r>
          </a:p>
          <a:p>
            <a:pPr marL="0" indent="0">
              <a:buNone/>
            </a:pPr>
            <a:endParaRPr lang="fr-CH" sz="1600" dirty="0"/>
          </a:p>
          <a:p>
            <a:pPr marL="0" indent="0">
              <a:buNone/>
            </a:pPr>
            <a:endParaRPr lang="fr-CH" sz="1600" dirty="0"/>
          </a:p>
          <a:p>
            <a:pPr marL="0" indent="0">
              <a:buNone/>
            </a:pPr>
            <a:endParaRPr lang="fr-CH" sz="1600" dirty="0"/>
          </a:p>
          <a:p>
            <a:endParaRPr lang="fr-CH" sz="1600" dirty="0"/>
          </a:p>
        </p:txBody>
      </p:sp>
      <p:pic>
        <p:nvPicPr>
          <p:cNvPr id="3" name="Image 2">
            <a:extLst>
              <a:ext uri="{FF2B5EF4-FFF2-40B4-BE49-F238E27FC236}">
                <a16:creationId xmlns:a16="http://schemas.microsoft.com/office/drawing/2014/main" id="{BAAC2A75-BE48-05DA-8254-7F43BDF063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92545" y="323680"/>
            <a:ext cx="6109215" cy="3969439"/>
          </a:xfrm>
          <a:prstGeom prst="rect">
            <a:avLst/>
          </a:prstGeom>
        </p:spPr>
      </p:pic>
      <p:sp>
        <p:nvSpPr>
          <p:cNvPr id="7" name="ZoneTexte 6">
            <a:extLst>
              <a:ext uri="{FF2B5EF4-FFF2-40B4-BE49-F238E27FC236}">
                <a16:creationId xmlns:a16="http://schemas.microsoft.com/office/drawing/2014/main" id="{CE5731BB-E82C-A7C9-0CD8-3B6D031C53CE}"/>
              </a:ext>
            </a:extLst>
          </p:cNvPr>
          <p:cNvSpPr txBox="1"/>
          <p:nvPr/>
        </p:nvSpPr>
        <p:spPr>
          <a:xfrm>
            <a:off x="2804160" y="4247997"/>
            <a:ext cx="4868065" cy="276999"/>
          </a:xfrm>
          <a:prstGeom prst="rect">
            <a:avLst/>
          </a:prstGeom>
          <a:noFill/>
        </p:spPr>
        <p:txBody>
          <a:bodyPr wrap="square">
            <a:spAutoFit/>
          </a:bodyPr>
          <a:lstStyle/>
          <a:p>
            <a:r>
              <a:rPr lang="fr-CH" sz="600" dirty="0">
                <a:solidFill>
                  <a:srgbClr val="1D1D1D"/>
                </a:solidFill>
                <a:latin typeface="Arial" panose="020B0604020202020204" pitchFamily="34" charset="0"/>
                <a:cs typeface="Arial" panose="020B0604020202020204" pitchFamily="34" charset="0"/>
              </a:rPr>
              <a:t>Cité in </a:t>
            </a:r>
            <a:r>
              <a:rPr lang="fr-CH" sz="600" b="0" i="0" dirty="0">
                <a:solidFill>
                  <a:srgbClr val="1D1D1D"/>
                </a:solidFill>
                <a:effectLst/>
                <a:latin typeface="Arial" panose="020B0604020202020204" pitchFamily="34" charset="0"/>
                <a:cs typeface="Arial" panose="020B0604020202020204" pitchFamily="34" charset="0"/>
              </a:rPr>
              <a:t> </a:t>
            </a:r>
            <a:r>
              <a:rPr lang="fr-CH" sz="600" b="0" i="0" dirty="0">
                <a:solidFill>
                  <a:srgbClr val="1D1D1D"/>
                </a:solidFill>
                <a:effectLst/>
                <a:latin typeface="Arial" panose="020B0604020202020204" pitchFamily="34" charset="0"/>
                <a:cs typeface="Arial" panose="020B0604020202020204" pitchFamily="34" charset="0"/>
                <a:hlinkClick r:id="rId4"/>
              </a:rPr>
              <a:t>https://promosante.org/promotion-de-la-sante-en-bref/</a:t>
            </a:r>
            <a:endParaRPr lang="fr-CH" sz="600" b="0" i="0" dirty="0">
              <a:solidFill>
                <a:srgbClr val="1D1D1D"/>
              </a:solidFill>
              <a:effectLst/>
              <a:latin typeface="Arial" panose="020B0604020202020204" pitchFamily="34" charset="0"/>
              <a:cs typeface="Arial" panose="020B0604020202020204" pitchFamily="34" charset="0"/>
            </a:endParaRPr>
          </a:p>
          <a:p>
            <a:endParaRPr lang="fr-CH" sz="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8651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0AFC33EE-A37B-3289-1A52-4FC70D6924FE}"/>
              </a:ext>
            </a:extLst>
          </p:cNvPr>
          <p:cNvSpPr>
            <a:spLocks noGrp="1"/>
          </p:cNvSpPr>
          <p:nvPr>
            <p:ph type="sldNum" sz="quarter" idx="12"/>
          </p:nvPr>
        </p:nvSpPr>
        <p:spPr/>
        <p:txBody>
          <a:bodyPr/>
          <a:lstStyle/>
          <a:p>
            <a:fld id="{E38066B1-5D95-A84B-B76E-9182D90F246B}" type="slidenum">
              <a:rPr lang="fr-CH" smtClean="0"/>
              <a:pPr/>
              <a:t>9</a:t>
            </a:fld>
            <a:endParaRPr lang="fr-CH"/>
          </a:p>
        </p:txBody>
      </p:sp>
      <p:sp>
        <p:nvSpPr>
          <p:cNvPr id="3" name="Titre 2">
            <a:extLst>
              <a:ext uri="{FF2B5EF4-FFF2-40B4-BE49-F238E27FC236}">
                <a16:creationId xmlns:a16="http://schemas.microsoft.com/office/drawing/2014/main" id="{B18A9E83-4A14-C44F-6A27-8FF5750EDA5A}"/>
              </a:ext>
            </a:extLst>
          </p:cNvPr>
          <p:cNvSpPr>
            <a:spLocks noGrp="1"/>
          </p:cNvSpPr>
          <p:nvPr>
            <p:ph type="title"/>
          </p:nvPr>
        </p:nvSpPr>
        <p:spPr>
          <a:xfrm>
            <a:off x="244818" y="33468"/>
            <a:ext cx="8441982" cy="619080"/>
          </a:xfrm>
        </p:spPr>
        <p:txBody>
          <a:bodyPr/>
          <a:lstStyle/>
          <a:p>
            <a:r>
              <a:rPr lang="fr-CH" sz="1600" dirty="0">
                <a:solidFill>
                  <a:srgbClr val="43484C"/>
                </a:solidFill>
                <a:latin typeface="Arial" pitchFamily="34" charset="0"/>
                <a:ea typeface="+mn-ea"/>
                <a:cs typeface="Arial" pitchFamily="34" charset="0"/>
              </a:rPr>
              <a:t>Égalité des chances: chiffres et données pour la Suisse (OFS, 2018)</a:t>
            </a:r>
          </a:p>
        </p:txBody>
      </p:sp>
      <p:pic>
        <p:nvPicPr>
          <p:cNvPr id="6" name="Image 5">
            <a:extLst>
              <a:ext uri="{FF2B5EF4-FFF2-40B4-BE49-F238E27FC236}">
                <a16:creationId xmlns:a16="http://schemas.microsoft.com/office/drawing/2014/main" id="{A9861AE6-5B5E-E69E-2DEB-0423EDB83F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758" y="932476"/>
            <a:ext cx="2062660" cy="2641255"/>
          </a:xfrm>
          <a:prstGeom prst="rect">
            <a:avLst/>
          </a:prstGeom>
          <a:ln>
            <a:noFill/>
          </a:ln>
          <a:effectLst>
            <a:outerShdw blurRad="292100" dist="139700" dir="2700000" algn="tl" rotWithShape="0">
              <a:srgbClr val="333333">
                <a:alpha val="65000"/>
              </a:srgbClr>
            </a:outerShdw>
          </a:effectLst>
        </p:spPr>
      </p:pic>
      <p:pic>
        <p:nvPicPr>
          <p:cNvPr id="10" name="Image 9">
            <a:extLst>
              <a:ext uri="{FF2B5EF4-FFF2-40B4-BE49-F238E27FC236}">
                <a16:creationId xmlns:a16="http://schemas.microsoft.com/office/drawing/2014/main" id="{0F646839-2B83-E32E-05CB-41306E396AB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03768" y="932476"/>
            <a:ext cx="2218371" cy="2647486"/>
          </a:xfrm>
          <a:prstGeom prst="rect">
            <a:avLst/>
          </a:prstGeom>
          <a:ln>
            <a:noFill/>
          </a:ln>
          <a:effectLst>
            <a:outerShdw blurRad="292100" dist="139700" dir="2700000" algn="tl" rotWithShape="0">
              <a:srgbClr val="333333">
                <a:alpha val="65000"/>
              </a:srgbClr>
            </a:outerShdw>
          </a:effectLst>
        </p:spPr>
      </p:pic>
      <p:pic>
        <p:nvPicPr>
          <p:cNvPr id="20" name="Image 19">
            <a:extLst>
              <a:ext uri="{FF2B5EF4-FFF2-40B4-BE49-F238E27FC236}">
                <a16:creationId xmlns:a16="http://schemas.microsoft.com/office/drawing/2014/main" id="{301F6BBC-3633-5774-F9BF-709424103B0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31773" y="926245"/>
            <a:ext cx="2251709" cy="2647486"/>
          </a:xfrm>
          <a:prstGeom prst="rect">
            <a:avLst/>
          </a:prstGeom>
          <a:ln>
            <a:noFill/>
          </a:ln>
          <a:effectLst>
            <a:outerShdw blurRad="292100" dist="139700" dir="2700000" algn="tl" rotWithShape="0">
              <a:srgbClr val="333333">
                <a:alpha val="65000"/>
              </a:srgbClr>
            </a:outerShdw>
          </a:effectLst>
        </p:spPr>
      </p:pic>
      <p:pic>
        <p:nvPicPr>
          <p:cNvPr id="7" name="Image 6">
            <a:extLst>
              <a:ext uri="{FF2B5EF4-FFF2-40B4-BE49-F238E27FC236}">
                <a16:creationId xmlns:a16="http://schemas.microsoft.com/office/drawing/2014/main" id="{C05C8F58-9C99-9411-CAC4-6460396B459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90494" y="916944"/>
            <a:ext cx="2129293" cy="264125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59848710"/>
      </p:ext>
    </p:extLst>
  </p:cSld>
  <p:clrMapOvr>
    <a:masterClrMapping/>
  </p:clrMapOvr>
</p:sld>
</file>

<file path=ppt/theme/theme1.xml><?xml version="1.0" encoding="utf-8"?>
<a:theme xmlns:a="http://schemas.openxmlformats.org/drawingml/2006/main" name="PMU-23">
  <a:themeElements>
    <a:clrScheme name="Personnalisée 1">
      <a:dk1>
        <a:sysClr val="windowText" lastClr="000000"/>
      </a:dk1>
      <a:lt1>
        <a:sysClr val="window" lastClr="FFFFFF"/>
      </a:lt1>
      <a:dk2>
        <a:srgbClr val="696464"/>
      </a:dk2>
      <a:lt2>
        <a:srgbClr val="FFFCF3"/>
      </a:lt2>
      <a:accent1>
        <a:srgbClr val="DD271F"/>
      </a:accent1>
      <a:accent2>
        <a:srgbClr val="DD271F"/>
      </a:accent2>
      <a:accent3>
        <a:srgbClr val="DD261D"/>
      </a:accent3>
      <a:accent4>
        <a:srgbClr val="DE261D"/>
      </a:accent4>
      <a:accent5>
        <a:srgbClr val="DD261D"/>
      </a:accent5>
      <a:accent6>
        <a:srgbClr val="DD261F"/>
      </a:accent6>
      <a:hlink>
        <a:srgbClr val="DD261D"/>
      </a:hlink>
      <a:folHlink>
        <a:srgbClr val="DB281D"/>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83B93D2C0B4B44894B57C95EDB7C175" ma:contentTypeVersion="16" ma:contentTypeDescription="Create a new document." ma:contentTypeScope="" ma:versionID="57411c2b6b1afd65c4b7a5502c5323c2">
  <xsd:schema xmlns:xsd="http://www.w3.org/2001/XMLSchema" xmlns:xs="http://www.w3.org/2001/XMLSchema" xmlns:p="http://schemas.microsoft.com/office/2006/metadata/properties" xmlns:ns2="1d221033-8f68-4f64-8173-c37f62a0bd87" xmlns:ns3="5b657532-6993-4ad6-8e9f-f0cf9a56806d" targetNamespace="http://schemas.microsoft.com/office/2006/metadata/properties" ma:root="true" ma:fieldsID="93f4893c9d01da00d00bb6eafdcf2f93" ns2:_="" ns3:_="">
    <xsd:import namespace="1d221033-8f68-4f64-8173-c37f62a0bd87"/>
    <xsd:import namespace="5b657532-6993-4ad6-8e9f-f0cf9a56806d"/>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ObjectDetectorVersion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221033-8f68-4f64-8173-c37f62a0bd87"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7c938953-97e4-410d-a323-cf9a87d86f1a"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657532-6993-4ad6-8e9f-f0cf9a56806d"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ba18b1ed-479c-4035-b9d2-e897564a5122}" ma:internalName="TaxCatchAll" ma:showField="CatchAllData" ma:web="5b657532-6993-4ad6-8e9f-f0cf9a56806d">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d221033-8f68-4f64-8173-c37f62a0bd87">
      <Terms xmlns="http://schemas.microsoft.com/office/infopath/2007/PartnerControls"/>
    </lcf76f155ced4ddcb4097134ff3c332f>
    <TaxCatchAll xmlns="5b657532-6993-4ad6-8e9f-f0cf9a56806d" xsi:nil="true"/>
  </documentManagement>
</p:properties>
</file>

<file path=customXml/itemProps1.xml><?xml version="1.0" encoding="utf-8"?>
<ds:datastoreItem xmlns:ds="http://schemas.openxmlformats.org/officeDocument/2006/customXml" ds:itemID="{D78E8285-A383-4A22-A9DB-5FF8B6FA3861}"/>
</file>

<file path=customXml/itemProps2.xml><?xml version="1.0" encoding="utf-8"?>
<ds:datastoreItem xmlns:ds="http://schemas.openxmlformats.org/officeDocument/2006/customXml" ds:itemID="{76126BB6-509C-4596-B4C6-4EC304A50656}"/>
</file>

<file path=customXml/itemProps3.xml><?xml version="1.0" encoding="utf-8"?>
<ds:datastoreItem xmlns:ds="http://schemas.openxmlformats.org/officeDocument/2006/customXml" ds:itemID="{E97B77E2-816F-431A-8B76-B3F12213165D}"/>
</file>

<file path=docProps/app.xml><?xml version="1.0" encoding="utf-8"?>
<Properties xmlns="http://schemas.openxmlformats.org/officeDocument/2006/extended-properties" xmlns:vt="http://schemas.openxmlformats.org/officeDocument/2006/docPropsVTypes">
  <Template>Modele powerpoint UNISANTE_16-9</Template>
  <TotalTime>0</TotalTime>
  <Words>3854</Words>
  <Application>Microsoft Office PowerPoint</Application>
  <PresentationFormat>Affichage à l'écran (16:9)</PresentationFormat>
  <Paragraphs>361</Paragraphs>
  <Slides>29</Slides>
  <Notes>29</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29</vt:i4>
      </vt:variant>
    </vt:vector>
  </HeadingPairs>
  <TitlesOfParts>
    <vt:vector size="38" baseType="lpstr">
      <vt:lpstr>Arial</vt:lpstr>
      <vt:lpstr>Arial Unicode MS</vt:lpstr>
      <vt:lpstr>Calibri</vt:lpstr>
      <vt:lpstr>Noto Sans</vt:lpstr>
      <vt:lpstr>Open Sans</vt:lpstr>
      <vt:lpstr>Roboto</vt:lpstr>
      <vt:lpstr>Wingdings</vt:lpstr>
      <vt:lpstr>PMU-23</vt:lpstr>
      <vt:lpstr>Conception personnalisée</vt:lpstr>
      <vt:lpstr>Promotion de la santé et la prévention dans la politique de santé suisse</vt:lpstr>
      <vt:lpstr>Q1 Clarification des termes : Qu’est-ce que la promotion de la santé, qu’est-ce que la prévention (y compris primaire, secondaire et tertiaire) ? </vt:lpstr>
      <vt:lpstr>Présentation PowerPoint</vt:lpstr>
      <vt:lpstr>Présentation PowerPoint</vt:lpstr>
      <vt:lpstr>Présentation PowerPoint</vt:lpstr>
      <vt:lpstr>Présentation PowerPoint</vt:lpstr>
      <vt:lpstr>Présentation PowerPoint</vt:lpstr>
      <vt:lpstr>Présentation PowerPoint</vt:lpstr>
      <vt:lpstr>Égalité des chances: chiffres et données pour la Suisse (OFS, 2018)</vt:lpstr>
      <vt:lpstr>Égalité des chances: chiffres et données pour la Suisse (OFS, 2018)</vt:lpstr>
      <vt:lpstr>Présentation PowerPoint</vt:lpstr>
      <vt:lpstr>Présentation PowerPoint</vt:lpstr>
      <vt:lpstr>Q2 D’où proviennent les quelque 4,5% des coûts totaux alloués à la promotion de la santé et à la prévention ? A qui est destiné cet argent, que fait-on avec ?</vt:lpstr>
      <vt:lpstr>Présentation PowerPoint</vt:lpstr>
      <vt:lpstr>Présentation PowerPoint</vt:lpstr>
      <vt:lpstr>En comparaison internationale : </vt:lpstr>
      <vt:lpstr>Présentation PowerPoint</vt:lpstr>
      <vt:lpstr>Présentation PowerPoint</vt:lpstr>
      <vt:lpstr>Présentation PowerPoint</vt:lpstr>
      <vt:lpstr>Q3 Quelles mesures de promotion de la santé et de prévention ont un effet de réduction des coûts à long terme ? Comment l’impact des mesures est-il mesuré ? </vt:lpstr>
      <vt:lpstr>Présentation PowerPoint</vt:lpstr>
      <vt:lpstr> Q3 Comment mesurer l'impact des mesures ? </vt:lpstr>
      <vt:lpstr> Exemples de données suisses </vt:lpstr>
      <vt:lpstr>Q4 Existe-t-il des exemples de « bonnes pratiques » en matière de promotion de la santé et/ou de prévention dans d’autres pays, qui fonctionnent bien ?</vt:lpstr>
      <vt:lpstr>Lutte contre les maladies non transmissibles (MNT) : interventions coût-efficaces (Best buys) selon OMS</vt:lpstr>
      <vt:lpstr>Lutte contre les maladies non transmissibles (MNT) : Choix rapides de l’OMS</vt:lpstr>
      <vt:lpstr>Exemple Portugal alimentation </vt:lpstr>
      <vt:lpstr>Exemple Grande-Bretagne tabac</vt:lpstr>
      <vt:lpstr>Merci pour votre attention</vt:lpstr>
    </vt:vector>
  </TitlesOfParts>
  <Company>CHUV | Centre hospitalier universitaire vaudois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Maadi Selsabil</dc:creator>
  <cp:lastModifiedBy>Zurcher Karin</cp:lastModifiedBy>
  <cp:revision>80</cp:revision>
  <cp:lastPrinted>2025-01-07T15:28:01Z</cp:lastPrinted>
  <dcterms:created xsi:type="dcterms:W3CDTF">2019-02-28T14:07:49Z</dcterms:created>
  <dcterms:modified xsi:type="dcterms:W3CDTF">2025-01-07T17:28:04Z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0x010100A83B93D2C0B4B44894B57C95EDB7C175</vt:lpwstr>
  </property>
</Properties>
</file>